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50" r:id="rId4"/>
    <p:sldMasterId id="2147483688" r:id="rId5"/>
  </p:sldMasterIdLst>
  <p:notesMasterIdLst>
    <p:notesMasterId r:id="rId20"/>
  </p:notesMasterIdLst>
  <p:handoutMasterIdLst>
    <p:handoutMasterId r:id="rId21"/>
  </p:handoutMasterIdLst>
  <p:sldIdLst>
    <p:sldId id="1007" r:id="rId6"/>
    <p:sldId id="1008" r:id="rId7"/>
    <p:sldId id="1026" r:id="rId8"/>
    <p:sldId id="1012" r:id="rId9"/>
    <p:sldId id="1023" r:id="rId10"/>
    <p:sldId id="1014" r:id="rId11"/>
    <p:sldId id="1027" r:id="rId12"/>
    <p:sldId id="1016" r:id="rId13"/>
    <p:sldId id="261" r:id="rId14"/>
    <p:sldId id="1025" r:id="rId15"/>
    <p:sldId id="1024" r:id="rId16"/>
    <p:sldId id="266" r:id="rId17"/>
    <p:sldId id="1019" r:id="rId18"/>
    <p:sldId id="1028" r:id="rId19"/>
  </p:sldIdLst>
  <p:sldSz cx="9144000" cy="6858000" type="screen4x3"/>
  <p:notesSz cx="6797675" cy="9926638"/>
  <p:defaultTextStyle>
    <a:defPPr>
      <a:defRPr lang="ko-KR"/>
    </a:defPPr>
    <a:lvl1pPr algn="l" rtl="0" fontAlgn="base" latinLnBrk="1">
      <a:lnSpc>
        <a:spcPct val="80000"/>
      </a:lnSpc>
      <a:spcBef>
        <a:spcPct val="20000"/>
      </a:spcBef>
      <a:spcAft>
        <a:spcPct val="0"/>
      </a:spcAft>
      <a:buFont typeface="Wingdings" pitchFamily="2" charset="2"/>
      <a:defRPr kumimoji="1" sz="2000" kern="1200">
        <a:solidFill>
          <a:schemeClr val="accent2"/>
        </a:solidFill>
        <a:latin typeface="Times New Roman" pitchFamily="18" charset="0"/>
        <a:ea typeface="굴림" charset="-127"/>
        <a:cs typeface="+mn-cs"/>
      </a:defRPr>
    </a:lvl1pPr>
    <a:lvl2pPr marL="457200" algn="l" rtl="0" fontAlgn="base" latinLnBrk="1">
      <a:lnSpc>
        <a:spcPct val="80000"/>
      </a:lnSpc>
      <a:spcBef>
        <a:spcPct val="20000"/>
      </a:spcBef>
      <a:spcAft>
        <a:spcPct val="0"/>
      </a:spcAft>
      <a:buFont typeface="Wingdings" pitchFamily="2" charset="2"/>
      <a:defRPr kumimoji="1" sz="2000" kern="1200">
        <a:solidFill>
          <a:schemeClr val="accent2"/>
        </a:solidFill>
        <a:latin typeface="Times New Roman" pitchFamily="18" charset="0"/>
        <a:ea typeface="굴림" charset="-127"/>
        <a:cs typeface="+mn-cs"/>
      </a:defRPr>
    </a:lvl2pPr>
    <a:lvl3pPr marL="914400" algn="l" rtl="0" fontAlgn="base" latinLnBrk="1">
      <a:lnSpc>
        <a:spcPct val="80000"/>
      </a:lnSpc>
      <a:spcBef>
        <a:spcPct val="20000"/>
      </a:spcBef>
      <a:spcAft>
        <a:spcPct val="0"/>
      </a:spcAft>
      <a:buFont typeface="Wingdings" pitchFamily="2" charset="2"/>
      <a:defRPr kumimoji="1" sz="2000" kern="1200">
        <a:solidFill>
          <a:schemeClr val="accent2"/>
        </a:solidFill>
        <a:latin typeface="Times New Roman" pitchFamily="18" charset="0"/>
        <a:ea typeface="굴림" charset="-127"/>
        <a:cs typeface="+mn-cs"/>
      </a:defRPr>
    </a:lvl3pPr>
    <a:lvl4pPr marL="1371600" algn="l" rtl="0" fontAlgn="base" latinLnBrk="1">
      <a:lnSpc>
        <a:spcPct val="80000"/>
      </a:lnSpc>
      <a:spcBef>
        <a:spcPct val="20000"/>
      </a:spcBef>
      <a:spcAft>
        <a:spcPct val="0"/>
      </a:spcAft>
      <a:buFont typeface="Wingdings" pitchFamily="2" charset="2"/>
      <a:defRPr kumimoji="1" sz="2000" kern="1200">
        <a:solidFill>
          <a:schemeClr val="accent2"/>
        </a:solidFill>
        <a:latin typeface="Times New Roman" pitchFamily="18" charset="0"/>
        <a:ea typeface="굴림" charset="-127"/>
        <a:cs typeface="+mn-cs"/>
      </a:defRPr>
    </a:lvl4pPr>
    <a:lvl5pPr marL="1828800" algn="l" rtl="0" fontAlgn="base" latinLnBrk="1">
      <a:lnSpc>
        <a:spcPct val="80000"/>
      </a:lnSpc>
      <a:spcBef>
        <a:spcPct val="20000"/>
      </a:spcBef>
      <a:spcAft>
        <a:spcPct val="0"/>
      </a:spcAft>
      <a:buFont typeface="Wingdings" pitchFamily="2" charset="2"/>
      <a:defRPr kumimoji="1" sz="2000" kern="1200">
        <a:solidFill>
          <a:schemeClr val="accent2"/>
        </a:solidFill>
        <a:latin typeface="Times New Roman" pitchFamily="18" charset="0"/>
        <a:ea typeface="굴림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accent2"/>
        </a:solidFill>
        <a:latin typeface="Times New Roman" pitchFamily="18" charset="0"/>
        <a:ea typeface="굴림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accent2"/>
        </a:solidFill>
        <a:latin typeface="Times New Roman" pitchFamily="18" charset="0"/>
        <a:ea typeface="굴림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accent2"/>
        </a:solidFill>
        <a:latin typeface="Times New Roman" pitchFamily="18" charset="0"/>
        <a:ea typeface="굴림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accent2"/>
        </a:solidFill>
        <a:latin typeface="Times New Roman" pitchFamily="18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ADBFD5"/>
    <a:srgbClr val="FFFF00"/>
    <a:srgbClr val="E8E8EF"/>
    <a:srgbClr val="0E3E90"/>
    <a:srgbClr val="104AA8"/>
    <a:srgbClr val="0B3E8D"/>
    <a:srgbClr val="2E5FB8"/>
    <a:srgbClr val="005CA2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7" autoAdjust="0"/>
    <p:restoredTop sz="96449" autoAdjust="0"/>
  </p:normalViewPr>
  <p:slideViewPr>
    <p:cSldViewPr>
      <p:cViewPr varScale="1">
        <p:scale>
          <a:sx n="111" d="100"/>
          <a:sy n="111" d="100"/>
        </p:scale>
        <p:origin x="173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478"/>
    </p:cViewPr>
  </p:sorterViewPr>
  <p:notesViewPr>
    <p:cSldViewPr>
      <p:cViewPr varScale="1">
        <p:scale>
          <a:sx n="67" d="100"/>
          <a:sy n="67" d="100"/>
        </p:scale>
        <p:origin x="3640" y="72"/>
      </p:cViewPr>
      <p:guideLst>
        <p:guide orient="horz" pos="3128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46400" cy="49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6" tIns="45283" rIns="90566" bIns="45283" numCol="1" anchor="t" anchorCtr="0" compatLnSpc="1">
            <a:prstTxWarp prst="textNoShape">
              <a:avLst/>
            </a:prstTxWarp>
          </a:bodyPr>
          <a:lstStyle>
            <a:lvl1pPr algn="l" defTabSz="905557">
              <a:lnSpc>
                <a:spcPct val="100000"/>
              </a:lnSpc>
              <a:spcBef>
                <a:spcPct val="0"/>
              </a:spcBef>
              <a:buFontTx/>
              <a:buNone/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1" y="5"/>
            <a:ext cx="2946400" cy="49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6" tIns="45283" rIns="90566" bIns="45283" numCol="1" anchor="t" anchorCtr="0" compatLnSpc="1">
            <a:prstTxWarp prst="textNoShape">
              <a:avLst/>
            </a:prstTxWarp>
          </a:bodyPr>
          <a:lstStyle>
            <a:lvl1pPr algn="r" defTabSz="905557">
              <a:lnSpc>
                <a:spcPct val="100000"/>
              </a:lnSpc>
              <a:spcBef>
                <a:spcPct val="0"/>
              </a:spcBef>
              <a:buFontTx/>
              <a:buNone/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429831"/>
            <a:ext cx="2946400" cy="49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6" tIns="45283" rIns="90566" bIns="45283" numCol="1" anchor="b" anchorCtr="0" compatLnSpc="1">
            <a:prstTxWarp prst="textNoShape">
              <a:avLst/>
            </a:prstTxWarp>
          </a:bodyPr>
          <a:lstStyle>
            <a:lvl1pPr algn="l" defTabSz="905557">
              <a:lnSpc>
                <a:spcPct val="100000"/>
              </a:lnSpc>
              <a:spcBef>
                <a:spcPct val="0"/>
              </a:spcBef>
              <a:buFontTx/>
              <a:buNone/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1" y="9429831"/>
            <a:ext cx="2946400" cy="49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6" tIns="45283" rIns="90566" bIns="45283" numCol="1" anchor="b" anchorCtr="0" compatLnSpc="1">
            <a:prstTxWarp prst="textNoShape">
              <a:avLst/>
            </a:prstTxWarp>
          </a:bodyPr>
          <a:lstStyle>
            <a:lvl1pPr algn="r" defTabSz="905557">
              <a:lnSpc>
                <a:spcPct val="100000"/>
              </a:lnSpc>
              <a:spcBef>
                <a:spcPct val="0"/>
              </a:spcBef>
              <a:buFontTx/>
              <a:buNone/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DFF4CCD-6544-4778-ABD2-61183A4C330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0678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46400" cy="49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6" tIns="45283" rIns="90566" bIns="45283" numCol="1" anchor="t" anchorCtr="0" compatLnSpc="1">
            <a:prstTxWarp prst="textNoShape">
              <a:avLst/>
            </a:prstTxWarp>
          </a:bodyPr>
          <a:lstStyle>
            <a:lvl1pPr algn="l" defTabSz="905557">
              <a:lnSpc>
                <a:spcPct val="100000"/>
              </a:lnSpc>
              <a:spcBef>
                <a:spcPct val="0"/>
              </a:spcBef>
              <a:buFontTx/>
              <a:buNone/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1" y="5"/>
            <a:ext cx="2946400" cy="49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6" tIns="45283" rIns="90566" bIns="45283" numCol="1" anchor="t" anchorCtr="0" compatLnSpc="1">
            <a:prstTxWarp prst="textNoShape">
              <a:avLst/>
            </a:prstTxWarp>
          </a:bodyPr>
          <a:lstStyle>
            <a:lvl1pPr algn="r" defTabSz="905557">
              <a:lnSpc>
                <a:spcPct val="100000"/>
              </a:lnSpc>
              <a:spcBef>
                <a:spcPct val="0"/>
              </a:spcBef>
              <a:buFontTx/>
              <a:buNone/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1363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5" y="4714126"/>
            <a:ext cx="5438776" cy="4468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6" tIns="45283" rIns="90566" bIns="45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9429831"/>
            <a:ext cx="2946400" cy="49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6" tIns="45283" rIns="90566" bIns="45283" numCol="1" anchor="b" anchorCtr="0" compatLnSpc="1">
            <a:prstTxWarp prst="textNoShape">
              <a:avLst/>
            </a:prstTxWarp>
          </a:bodyPr>
          <a:lstStyle>
            <a:lvl1pPr algn="l" defTabSz="905557">
              <a:lnSpc>
                <a:spcPct val="100000"/>
              </a:lnSpc>
              <a:spcBef>
                <a:spcPct val="0"/>
              </a:spcBef>
              <a:buFontTx/>
              <a:buNone/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1" y="9429831"/>
            <a:ext cx="2946400" cy="49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6" tIns="45283" rIns="90566" bIns="45283" numCol="1" anchor="b" anchorCtr="0" compatLnSpc="1">
            <a:prstTxWarp prst="textNoShape">
              <a:avLst/>
            </a:prstTxWarp>
          </a:bodyPr>
          <a:lstStyle>
            <a:lvl1pPr algn="r" defTabSz="905557">
              <a:lnSpc>
                <a:spcPct val="100000"/>
              </a:lnSpc>
              <a:spcBef>
                <a:spcPct val="0"/>
              </a:spcBef>
              <a:buFontTx/>
              <a:buNone/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C78CAC9-BC20-4C54-8D97-80A2524D2BE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96716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차원의 만들어진 공간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가상의 물체를 사용자가 보고 있는 현실 공간에 겹쳐 보여주는 것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현실 세계와 가상 세계를 혼합한 것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78CAC9-BC20-4C54-8D97-80A2524D2BEB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248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0" y="1557338"/>
            <a:ext cx="9144000" cy="5300662"/>
          </a:xfrm>
          <a:prstGeom prst="rect">
            <a:avLst/>
          </a:prstGeom>
          <a:solidFill>
            <a:srgbClr val="0033CC">
              <a:alpha val="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4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"/>
            <a:ext cx="9144000" cy="28529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4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1428583"/>
            <a:ext cx="7772400" cy="646331"/>
          </a:xfrm>
        </p:spPr>
        <p:txBody>
          <a:bodyPr/>
          <a:lstStyle>
            <a:lvl1pPr>
              <a:defRPr>
                <a:solidFill>
                  <a:srgbClr val="0E3E90"/>
                </a:solidFill>
              </a:defRPr>
            </a:lvl1pPr>
          </a:lstStyle>
          <a:p>
            <a:endParaRPr lang="ko-KR" altLang="ko-KR" dirty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48748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351236" name="Picture 4" descr="자기소개서] 한국전자통신연구원(ETRI) 입사 합격 자기소개서 예시 : 네이버 블로그">
            <a:extLst>
              <a:ext uri="{FF2B5EF4-FFF2-40B4-BE49-F238E27FC236}">
                <a16:creationId xmlns:a16="http://schemas.microsoft.com/office/drawing/2014/main" id="{7DAB2EEC-2D55-4DD2-BCD4-4CD35DC894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610590"/>
            <a:ext cx="2160240" cy="9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3843" y="120654"/>
            <a:ext cx="738664" cy="61880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120654"/>
            <a:ext cx="6381750" cy="61880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" y="120650"/>
            <a:ext cx="7885113" cy="6413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908054"/>
            <a:ext cx="4044950" cy="5400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65665" y="908050"/>
            <a:ext cx="4046537" cy="26241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65665" y="3684592"/>
            <a:ext cx="4046537" cy="26241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4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9204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u"/>
              <a:defRPr/>
            </a:lvl1pPr>
            <a:lvl2pPr>
              <a:buFont typeface="Wingdings" pitchFamily="2" charset="2"/>
              <a:buChar char="Ø"/>
              <a:defRPr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7701" y="152636"/>
            <a:ext cx="7885113" cy="641350"/>
          </a:xfrm>
        </p:spPr>
        <p:txBody>
          <a:bodyPr/>
          <a:lstStyle>
            <a:lvl1pPr>
              <a:defRPr>
                <a:solidFill>
                  <a:srgbClr val="0E3E9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24650" y="152400"/>
            <a:ext cx="2114550" cy="6248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91250" cy="6248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09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5290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09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143000"/>
            <a:ext cx="8458200" cy="52578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908054"/>
            <a:ext cx="4044950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5665" y="908054"/>
            <a:ext cx="404653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22975"/>
            <a:ext cx="82296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1557F97-08BC-D01B-6EDE-F9E3DBA9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44" y="120650"/>
            <a:ext cx="7885113" cy="641350"/>
          </a:xfrm>
        </p:spPr>
        <p:txBody>
          <a:bodyPr/>
          <a:lstStyle>
            <a:lvl1pPr>
              <a:defRPr>
                <a:solidFill>
                  <a:srgbClr val="0E3E9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1034990"/>
            <a:ext cx="3008313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967228"/>
            <a:ext cx="54864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" y="120650"/>
            <a:ext cx="7885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5" y="908054"/>
            <a:ext cx="824388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 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111" name="Rectangle 15"/>
          <p:cNvSpPr>
            <a:spLocks noChangeArrowheads="1"/>
          </p:cNvSpPr>
          <p:nvPr/>
        </p:nvSpPr>
        <p:spPr bwMode="auto">
          <a:xfrm>
            <a:off x="0" y="0"/>
            <a:ext cx="9144000" cy="8651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4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12" name="Rectangle 16"/>
          <p:cNvSpPr>
            <a:spLocks noChangeArrowheads="1"/>
          </p:cNvSpPr>
          <p:nvPr/>
        </p:nvSpPr>
        <p:spPr bwMode="auto">
          <a:xfrm>
            <a:off x="0" y="6524625"/>
            <a:ext cx="7524750" cy="71438"/>
          </a:xfrm>
          <a:prstGeom prst="rect">
            <a:avLst/>
          </a:prstGeom>
          <a:solidFill>
            <a:srgbClr val="005CA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4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 descr="ETRI CI ㅣ ETRI 소개 ㅣ 한국전자통신연구원">
            <a:extLst>
              <a:ext uri="{FF2B5EF4-FFF2-40B4-BE49-F238E27FC236}">
                <a16:creationId xmlns:a16="http://schemas.microsoft.com/office/drawing/2014/main" id="{02A9F46C-39CA-4709-9307-762E632ACD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6308729"/>
            <a:ext cx="1325910" cy="49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41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EFFC74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EFFC74"/>
          </a:solidFill>
          <a:latin typeface="Times New Roman" pitchFamily="18" charset="0"/>
          <a:ea typeface="HY헤드라인M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EFFC74"/>
          </a:solidFill>
          <a:latin typeface="Times New Roman" pitchFamily="18" charset="0"/>
          <a:ea typeface="HY헤드라인M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EFFC74"/>
          </a:solidFill>
          <a:latin typeface="Times New Roman" pitchFamily="18" charset="0"/>
          <a:ea typeface="HY헤드라인M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EFFC74"/>
          </a:solidFill>
          <a:latin typeface="Times New Roman" pitchFamily="18" charset="0"/>
          <a:ea typeface="HY헤드라인M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>
          <a:solidFill>
            <a:srgbClr val="EFFC74"/>
          </a:solidFill>
          <a:latin typeface="Times New Roman" pitchFamily="18" charset="0"/>
          <a:ea typeface="HY헤드라인M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>
          <a:solidFill>
            <a:srgbClr val="EFFC74"/>
          </a:solidFill>
          <a:latin typeface="Times New Roman" pitchFamily="18" charset="0"/>
          <a:ea typeface="HY헤드라인M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>
          <a:solidFill>
            <a:srgbClr val="EFFC74"/>
          </a:solidFill>
          <a:latin typeface="Times New Roman" pitchFamily="18" charset="0"/>
          <a:ea typeface="HY헤드라인M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>
          <a:solidFill>
            <a:srgbClr val="EFFC74"/>
          </a:solidFill>
          <a:latin typeface="Times New Roman" pitchFamily="18" charset="0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Blip>
          <a:blip r:embed="rId16"/>
        </a:buBlip>
        <a:defRPr kumimoji="1"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Blip>
          <a:blip r:embed="rId17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3pPr>
      <a:lvl4pPr marL="1550988" indent="-2286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4pPr>
      <a:lvl5pPr marL="1885950" indent="-155575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buChar char="◦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reeform 2"/>
          <p:cNvSpPr>
            <a:spLocks/>
          </p:cNvSpPr>
          <p:nvPr/>
        </p:nvSpPr>
        <p:spPr bwMode="auto">
          <a:xfrm>
            <a:off x="107952" y="80963"/>
            <a:ext cx="8893175" cy="698500"/>
          </a:xfrm>
          <a:custGeom>
            <a:avLst/>
            <a:gdLst/>
            <a:ahLst/>
            <a:cxnLst>
              <a:cxn ang="0">
                <a:pos x="3" y="435"/>
              </a:cxn>
              <a:cxn ang="0">
                <a:pos x="4710" y="438"/>
              </a:cxn>
              <a:cxn ang="0">
                <a:pos x="4863" y="438"/>
              </a:cxn>
              <a:cxn ang="0">
                <a:pos x="4971" y="367"/>
              </a:cxn>
              <a:cxn ang="0">
                <a:pos x="5124" y="3"/>
              </a:cxn>
              <a:cxn ang="0">
                <a:pos x="241" y="2"/>
              </a:cxn>
              <a:cxn ang="0">
                <a:pos x="200" y="0"/>
              </a:cxn>
              <a:cxn ang="0">
                <a:pos x="150" y="0"/>
              </a:cxn>
              <a:cxn ang="0">
                <a:pos x="118" y="9"/>
              </a:cxn>
              <a:cxn ang="0">
                <a:pos x="86" y="24"/>
              </a:cxn>
              <a:cxn ang="0">
                <a:pos x="57" y="47"/>
              </a:cxn>
              <a:cxn ang="0">
                <a:pos x="25" y="83"/>
              </a:cxn>
              <a:cxn ang="0">
                <a:pos x="7" y="109"/>
              </a:cxn>
              <a:cxn ang="0">
                <a:pos x="0" y="142"/>
              </a:cxn>
              <a:cxn ang="0">
                <a:pos x="3" y="435"/>
              </a:cxn>
            </a:cxnLst>
            <a:rect l="0" t="0" r="r" b="b"/>
            <a:pathLst>
              <a:path w="5124" h="439">
                <a:moveTo>
                  <a:pt x="3" y="435"/>
                </a:moveTo>
                <a:lnTo>
                  <a:pt x="4710" y="438"/>
                </a:lnTo>
                <a:lnTo>
                  <a:pt x="4863" y="438"/>
                </a:lnTo>
                <a:cubicBezTo>
                  <a:pt x="4906" y="426"/>
                  <a:pt x="4928" y="439"/>
                  <a:pt x="4971" y="367"/>
                </a:cubicBezTo>
                <a:lnTo>
                  <a:pt x="5124" y="3"/>
                </a:lnTo>
                <a:lnTo>
                  <a:pt x="241" y="2"/>
                </a:lnTo>
                <a:lnTo>
                  <a:pt x="200" y="0"/>
                </a:lnTo>
                <a:lnTo>
                  <a:pt x="150" y="0"/>
                </a:lnTo>
                <a:lnTo>
                  <a:pt x="118" y="9"/>
                </a:lnTo>
                <a:lnTo>
                  <a:pt x="86" y="24"/>
                </a:lnTo>
                <a:lnTo>
                  <a:pt x="57" y="47"/>
                </a:lnTo>
                <a:lnTo>
                  <a:pt x="25" y="83"/>
                </a:lnTo>
                <a:lnTo>
                  <a:pt x="7" y="109"/>
                </a:lnTo>
                <a:lnTo>
                  <a:pt x="0" y="142"/>
                </a:lnTo>
                <a:lnTo>
                  <a:pt x="3" y="435"/>
                </a:lnTo>
                <a:close/>
              </a:path>
            </a:pathLst>
          </a:custGeom>
          <a:gradFill rotWithShape="1">
            <a:gsLst>
              <a:gs pos="0">
                <a:srgbClr val="5D84FF">
                  <a:gamma/>
                  <a:tint val="68235"/>
                  <a:invGamma/>
                </a:srgbClr>
              </a:gs>
              <a:gs pos="100000">
                <a:srgbClr val="5D84FF">
                  <a:alpha val="89999"/>
                </a:srgbClr>
              </a:gs>
            </a:gsLst>
            <a:lin ang="0" scaled="1"/>
          </a:gradFill>
          <a:ln w="3175" cap="flat" cmpd="sng">
            <a:noFill/>
            <a:prstDash val="solid"/>
            <a:round/>
            <a:headEnd/>
            <a:tailEnd/>
          </a:ln>
          <a:effectLst>
            <a:outerShdw dist="38100" dir="54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112715" y="80963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48" name="Line 4"/>
          <p:cNvSpPr>
            <a:spLocks noChangeShapeType="1"/>
          </p:cNvSpPr>
          <p:nvPr/>
        </p:nvSpPr>
        <p:spPr bwMode="auto">
          <a:xfrm>
            <a:off x="112715" y="150813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49" name="Line 5"/>
          <p:cNvSpPr>
            <a:spLocks noChangeShapeType="1"/>
          </p:cNvSpPr>
          <p:nvPr/>
        </p:nvSpPr>
        <p:spPr bwMode="auto">
          <a:xfrm>
            <a:off x="112715" y="498475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50" name="Line 6"/>
          <p:cNvSpPr>
            <a:spLocks noChangeShapeType="1"/>
          </p:cNvSpPr>
          <p:nvPr/>
        </p:nvSpPr>
        <p:spPr bwMode="auto">
          <a:xfrm>
            <a:off x="112715" y="569913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88915" y="609600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112715" y="219075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112715" y="708025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112715" y="288925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>
            <a:off x="112715" y="779463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112715" y="360363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0957" name="Line 13"/>
          <p:cNvSpPr>
            <a:spLocks noChangeShapeType="1"/>
          </p:cNvSpPr>
          <p:nvPr/>
        </p:nvSpPr>
        <p:spPr bwMode="auto">
          <a:xfrm>
            <a:off x="112715" y="430213"/>
            <a:ext cx="8955087" cy="0"/>
          </a:xfrm>
          <a:prstGeom prst="line">
            <a:avLst/>
          </a:prstGeom>
          <a:noFill/>
          <a:ln w="9525">
            <a:solidFill>
              <a:srgbClr val="FFFFFF">
                <a:alpha val="25999"/>
              </a:srgbClr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6158" name="Group 14"/>
          <p:cNvGrpSpPr>
            <a:grpSpLocks/>
          </p:cNvGrpSpPr>
          <p:nvPr/>
        </p:nvGrpSpPr>
        <p:grpSpPr bwMode="auto">
          <a:xfrm>
            <a:off x="101600" y="6624638"/>
            <a:ext cx="6524625" cy="131762"/>
            <a:chOff x="64" y="4108"/>
            <a:chExt cx="5641" cy="95"/>
          </a:xfrm>
        </p:grpSpPr>
        <p:sp>
          <p:nvSpPr>
            <p:cNvPr id="210959" name="Freeform 15"/>
            <p:cNvSpPr>
              <a:spLocks/>
            </p:cNvSpPr>
            <p:nvPr userDrawn="1"/>
          </p:nvSpPr>
          <p:spPr bwMode="auto">
            <a:xfrm flipV="1">
              <a:off x="69" y="4108"/>
              <a:ext cx="5550" cy="95"/>
            </a:xfrm>
            <a:custGeom>
              <a:avLst/>
              <a:gdLst/>
              <a:ahLst/>
              <a:cxnLst>
                <a:cxn ang="0">
                  <a:pos x="3" y="435"/>
                </a:cxn>
                <a:cxn ang="0">
                  <a:pos x="4710" y="438"/>
                </a:cxn>
                <a:cxn ang="0">
                  <a:pos x="4863" y="438"/>
                </a:cxn>
                <a:cxn ang="0">
                  <a:pos x="4971" y="367"/>
                </a:cxn>
                <a:cxn ang="0">
                  <a:pos x="5124" y="3"/>
                </a:cxn>
                <a:cxn ang="0">
                  <a:pos x="241" y="2"/>
                </a:cxn>
                <a:cxn ang="0">
                  <a:pos x="200" y="0"/>
                </a:cxn>
                <a:cxn ang="0">
                  <a:pos x="150" y="0"/>
                </a:cxn>
                <a:cxn ang="0">
                  <a:pos x="118" y="9"/>
                </a:cxn>
                <a:cxn ang="0">
                  <a:pos x="86" y="24"/>
                </a:cxn>
                <a:cxn ang="0">
                  <a:pos x="57" y="47"/>
                </a:cxn>
                <a:cxn ang="0">
                  <a:pos x="25" y="83"/>
                </a:cxn>
                <a:cxn ang="0">
                  <a:pos x="7" y="109"/>
                </a:cxn>
                <a:cxn ang="0">
                  <a:pos x="0" y="142"/>
                </a:cxn>
                <a:cxn ang="0">
                  <a:pos x="3" y="435"/>
                </a:cxn>
              </a:cxnLst>
              <a:rect l="0" t="0" r="r" b="b"/>
              <a:pathLst>
                <a:path w="5124" h="439">
                  <a:moveTo>
                    <a:pt x="3" y="435"/>
                  </a:moveTo>
                  <a:lnTo>
                    <a:pt x="4710" y="438"/>
                  </a:lnTo>
                  <a:lnTo>
                    <a:pt x="4863" y="438"/>
                  </a:lnTo>
                  <a:cubicBezTo>
                    <a:pt x="4906" y="426"/>
                    <a:pt x="4928" y="439"/>
                    <a:pt x="4971" y="367"/>
                  </a:cubicBezTo>
                  <a:lnTo>
                    <a:pt x="5124" y="3"/>
                  </a:lnTo>
                  <a:lnTo>
                    <a:pt x="241" y="2"/>
                  </a:lnTo>
                  <a:lnTo>
                    <a:pt x="200" y="0"/>
                  </a:lnTo>
                  <a:lnTo>
                    <a:pt x="150" y="0"/>
                  </a:lnTo>
                  <a:lnTo>
                    <a:pt x="118" y="9"/>
                  </a:lnTo>
                  <a:lnTo>
                    <a:pt x="86" y="24"/>
                  </a:lnTo>
                  <a:lnTo>
                    <a:pt x="57" y="47"/>
                  </a:lnTo>
                  <a:lnTo>
                    <a:pt x="25" y="83"/>
                  </a:lnTo>
                  <a:lnTo>
                    <a:pt x="7" y="109"/>
                  </a:lnTo>
                  <a:lnTo>
                    <a:pt x="0" y="142"/>
                  </a:lnTo>
                  <a:lnTo>
                    <a:pt x="3" y="435"/>
                  </a:lnTo>
                  <a:close/>
                </a:path>
              </a:pathLst>
            </a:custGeom>
            <a:gradFill rotWithShape="1">
              <a:gsLst>
                <a:gs pos="0">
                  <a:srgbClr val="5D84FF"/>
                </a:gs>
                <a:gs pos="100000">
                  <a:srgbClr val="5D84FF">
                    <a:gamma/>
                    <a:tint val="73725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ko-KR" altLang="en-US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grpSp>
          <p:nvGrpSpPr>
            <p:cNvPr id="6167" name="Group 16"/>
            <p:cNvGrpSpPr>
              <a:grpSpLocks/>
            </p:cNvGrpSpPr>
            <p:nvPr userDrawn="1"/>
          </p:nvGrpSpPr>
          <p:grpSpPr bwMode="auto">
            <a:xfrm>
              <a:off x="64" y="4109"/>
              <a:ext cx="5641" cy="72"/>
              <a:chOff x="64" y="4109"/>
              <a:chExt cx="5641" cy="72"/>
            </a:xfrm>
          </p:grpSpPr>
          <p:sp>
            <p:nvSpPr>
              <p:cNvPr id="210961" name="Line 17"/>
              <p:cNvSpPr>
                <a:spLocks noChangeShapeType="1"/>
              </p:cNvSpPr>
              <p:nvPr userDrawn="1"/>
            </p:nvSpPr>
            <p:spPr bwMode="auto">
              <a:xfrm>
                <a:off x="64" y="4109"/>
                <a:ext cx="5641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25999"/>
                  </a:srgbClr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1600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0962" name="Line 18"/>
              <p:cNvSpPr>
                <a:spLocks noChangeShapeType="1"/>
              </p:cNvSpPr>
              <p:nvPr userDrawn="1"/>
            </p:nvSpPr>
            <p:spPr bwMode="auto">
              <a:xfrm>
                <a:off x="64" y="4133"/>
                <a:ext cx="5641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25999"/>
                  </a:srgbClr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1600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0963" name="Line 19"/>
              <p:cNvSpPr>
                <a:spLocks noChangeShapeType="1"/>
              </p:cNvSpPr>
              <p:nvPr userDrawn="1"/>
            </p:nvSpPr>
            <p:spPr bwMode="auto">
              <a:xfrm>
                <a:off x="64" y="4157"/>
                <a:ext cx="5641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25999"/>
                  </a:srgbClr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1600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0964" name="Line 20"/>
              <p:cNvSpPr>
                <a:spLocks noChangeShapeType="1"/>
              </p:cNvSpPr>
              <p:nvPr userDrawn="1"/>
            </p:nvSpPr>
            <p:spPr bwMode="auto">
              <a:xfrm>
                <a:off x="64" y="4181"/>
                <a:ext cx="5641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25999"/>
                  </a:srgbClr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1600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6434140" y="6515100"/>
            <a:ext cx="2079625" cy="260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latinLnBrk="0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ko-KR" sz="1100" b="1" i="1">
                <a:solidFill>
                  <a:srgbClr val="292929"/>
                </a:solidFill>
                <a:ea typeface="HY신명조" pitchFamily="18" charset="-127"/>
                <a:cs typeface="Times New Roman" pitchFamily="18" charset="0"/>
              </a:rPr>
              <a:t>Better Standards, Better Life</a:t>
            </a:r>
          </a:p>
        </p:txBody>
      </p:sp>
      <p:pic>
        <p:nvPicPr>
          <p:cNvPr id="6160" name="Picture 22" descr="kriss_03"/>
          <p:cNvPicPr>
            <a:picLocks noChangeAspect="1" noChangeArrowheads="1"/>
          </p:cNvPicPr>
          <p:nvPr/>
        </p:nvPicPr>
        <p:blipFill>
          <a:blip r:embed="rId15" cstate="print">
            <a:grayscl/>
          </a:blip>
          <a:srcRect l="56061" t="61267" r="22336" b="15915"/>
          <a:stretch>
            <a:fillRect/>
          </a:stretch>
        </p:blipFill>
        <p:spPr bwMode="auto">
          <a:xfrm>
            <a:off x="8424863" y="6618292"/>
            <a:ext cx="506412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62" name="Picture 24" descr="HIServlet?SLET=AttView&amp;IEOUTER=0&amp;APP=2&amp;ID=0000009p1&amp;SEQ=2&amp;K=00R5MMI01&amp;FILENAME=투명마크"/>
          <p:cNvPicPr>
            <a:picLocks noChangeAspect="1" noChangeArrowheads="1"/>
          </p:cNvPicPr>
          <p:nvPr/>
        </p:nvPicPr>
        <p:blipFill>
          <a:blip r:embed="rId16" cstate="print">
            <a:lum bright="100000" contrast="100000"/>
            <a:grayscl/>
          </a:blip>
          <a:srcRect/>
          <a:stretch>
            <a:fillRect/>
          </a:stretch>
        </p:blipFill>
        <p:spPr bwMode="auto">
          <a:xfrm>
            <a:off x="7616826" y="342904"/>
            <a:ext cx="98425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0969" name="Freeform 25"/>
          <p:cNvSpPr>
            <a:spLocks/>
          </p:cNvSpPr>
          <p:nvPr/>
        </p:nvSpPr>
        <p:spPr bwMode="auto">
          <a:xfrm>
            <a:off x="8278815" y="104775"/>
            <a:ext cx="720725" cy="630238"/>
          </a:xfrm>
          <a:custGeom>
            <a:avLst/>
            <a:gdLst/>
            <a:ahLst/>
            <a:cxnLst>
              <a:cxn ang="0">
                <a:pos x="423" y="0"/>
              </a:cxn>
              <a:cxn ang="0">
                <a:pos x="270" y="363"/>
              </a:cxn>
              <a:cxn ang="0">
                <a:pos x="219" y="246"/>
              </a:cxn>
              <a:cxn ang="0">
                <a:pos x="37" y="229"/>
              </a:cxn>
              <a:cxn ang="0">
                <a:pos x="423" y="0"/>
              </a:cxn>
            </a:cxnLst>
            <a:rect l="0" t="0" r="r" b="b"/>
            <a:pathLst>
              <a:path w="423" h="404">
                <a:moveTo>
                  <a:pt x="423" y="0"/>
                </a:moveTo>
                <a:lnTo>
                  <a:pt x="270" y="363"/>
                </a:lnTo>
                <a:cubicBezTo>
                  <a:pt x="236" y="404"/>
                  <a:pt x="300" y="318"/>
                  <a:pt x="219" y="246"/>
                </a:cubicBezTo>
                <a:cubicBezTo>
                  <a:pt x="138" y="174"/>
                  <a:pt x="0" y="272"/>
                  <a:pt x="37" y="229"/>
                </a:cubicBezTo>
                <a:lnTo>
                  <a:pt x="423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ACE5FE"/>
              </a:gs>
            </a:gsLst>
            <a:lin ang="2700000" scaled="1"/>
          </a:gradFill>
          <a:ln w="3175" cap="flat" cmpd="sng">
            <a:noFill/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64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165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45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 2" pitchFamily="18" charset="2"/>
        <a:buBlip>
          <a:blip r:embed="rId17"/>
        </a:buBlip>
        <a:defRPr kumimoji="1" sz="3000">
          <a:solidFill>
            <a:srgbClr val="000000"/>
          </a:solidFill>
          <a:latin typeface="+mn-lt"/>
          <a:ea typeface="+mn-ea"/>
          <a:cs typeface="+mn-cs"/>
        </a:defRPr>
      </a:lvl1pPr>
      <a:lvl2pPr marL="669925" indent="-325438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 2" pitchFamily="18" charset="2"/>
        <a:buChar char=""/>
        <a:defRPr kumimoji="1" sz="2600">
          <a:solidFill>
            <a:srgbClr val="000000"/>
          </a:solidFill>
          <a:latin typeface="+mn-lt"/>
          <a:ea typeface="+mn-ea"/>
        </a:defRPr>
      </a:lvl2pPr>
      <a:lvl3pPr marL="1022350" indent="-350838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 2" pitchFamily="18" charset="2"/>
        <a:buChar char=""/>
        <a:defRPr kumimoji="1" sz="2200">
          <a:solidFill>
            <a:srgbClr val="000000"/>
          </a:solidFill>
          <a:latin typeface="+mn-lt"/>
          <a:ea typeface="+mn-ea"/>
        </a:defRPr>
      </a:lvl3pPr>
      <a:lvl4pPr marL="1339850" indent="-315913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 2" pitchFamily="18" charset="2"/>
        <a:buChar char=""/>
        <a:defRPr kumimoji="1" sz="2000">
          <a:solidFill>
            <a:srgbClr val="000000"/>
          </a:solidFill>
          <a:latin typeface="+mn-lt"/>
          <a:ea typeface="+mn-ea"/>
        </a:defRPr>
      </a:lvl4pPr>
      <a:lvl5pPr marL="1681163" indent="-339725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 2" pitchFamily="18" charset="2"/>
        <a:buChar char=""/>
        <a:defRPr kumimoji="1">
          <a:solidFill>
            <a:srgbClr val="000000"/>
          </a:solidFill>
          <a:latin typeface="+mn-lt"/>
          <a:ea typeface="+mn-ea"/>
        </a:defRPr>
      </a:lvl5pPr>
      <a:lvl6pPr marL="2138363" indent="-339725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 2" pitchFamily="18" charset="2"/>
        <a:buChar char=""/>
        <a:defRPr kumimoji="1">
          <a:solidFill>
            <a:srgbClr val="000000"/>
          </a:solidFill>
          <a:latin typeface="+mn-lt"/>
          <a:ea typeface="+mn-ea"/>
        </a:defRPr>
      </a:lvl6pPr>
      <a:lvl7pPr marL="2595563" indent="-339725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 2" pitchFamily="18" charset="2"/>
        <a:buChar char=""/>
        <a:defRPr kumimoji="1">
          <a:solidFill>
            <a:srgbClr val="000000"/>
          </a:solidFill>
          <a:latin typeface="+mn-lt"/>
          <a:ea typeface="+mn-ea"/>
        </a:defRPr>
      </a:lvl7pPr>
      <a:lvl8pPr marL="3052763" indent="-339725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 2" pitchFamily="18" charset="2"/>
        <a:buChar char=""/>
        <a:defRPr kumimoji="1">
          <a:solidFill>
            <a:srgbClr val="000000"/>
          </a:solidFill>
          <a:latin typeface="+mn-lt"/>
          <a:ea typeface="+mn-ea"/>
        </a:defRPr>
      </a:lvl8pPr>
      <a:lvl9pPr marL="3509963" indent="-339725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 2" pitchFamily="18" charset="2"/>
        <a:buChar char=""/>
        <a:defRPr kumimoji="1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9394F-08D6-456B-8E0E-614BD0C12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830997"/>
          </a:xfrm>
        </p:spPr>
        <p:txBody>
          <a:bodyPr/>
          <a:lstStyle/>
          <a:p>
            <a:r>
              <a:rPr lang="en-US" altLang="ko-KR" sz="4800" dirty="0"/>
              <a:t>2022 </a:t>
            </a:r>
            <a:r>
              <a:rPr lang="ko-KR" altLang="en-US" sz="4800"/>
              <a:t>하계 </a:t>
            </a:r>
            <a:r>
              <a:rPr lang="ko-KR" altLang="en-US" sz="4800" smtClean="0"/>
              <a:t>연구연수생 </a:t>
            </a:r>
            <a:r>
              <a:rPr lang="ko-KR" altLang="en-US" sz="4800" dirty="0"/>
              <a:t>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545C0C-C3C6-4086-8C8B-3B6FDEB34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487488"/>
          </a:xfrm>
        </p:spPr>
        <p:txBody>
          <a:bodyPr/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박유진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(2022.08.29)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8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8DE36-7340-C3E8-C59B-CC872672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 </a:t>
            </a:r>
            <a:r>
              <a:rPr lang="en-US" altLang="ko-KR"/>
              <a:t>Image </a:t>
            </a:r>
            <a:r>
              <a:rPr lang="ko-KR" altLang="en-US" smtClean="0"/>
              <a:t>생성 </a:t>
            </a:r>
            <a:r>
              <a:rPr lang="en-US" altLang="ko-KR" smtClean="0">
                <a:latin typeface="+mn-ea"/>
                <a:ea typeface="+mn-ea"/>
              </a:rPr>
              <a:t>–</a:t>
            </a:r>
            <a:r>
              <a:rPr lang="en-US" altLang="ko-KR" smtClean="0"/>
              <a:t> </a:t>
            </a:r>
            <a:r>
              <a:rPr lang="ko-KR" altLang="en-US" smtClean="0"/>
              <a:t>카메라 조정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101735-6AF7-F525-22B9-7C667D254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661" r="689" b="507"/>
          <a:stretch/>
        </p:blipFill>
        <p:spPr>
          <a:xfrm>
            <a:off x="1187624" y="2816932"/>
            <a:ext cx="2691794" cy="27059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0C40A6-6B8F-3380-6191-1EAC3E61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" t="440" r="709" b="586"/>
          <a:stretch/>
        </p:blipFill>
        <p:spPr>
          <a:xfrm>
            <a:off x="5364483" y="2816775"/>
            <a:ext cx="2706129" cy="2706129"/>
          </a:xfrm>
          <a:prstGeom prst="rect">
            <a:avLst/>
          </a:prstGeom>
        </p:spPr>
      </p:pic>
      <p:sp>
        <p:nvSpPr>
          <p:cNvPr id="6" name="오른쪽 화살표 13">
            <a:extLst>
              <a:ext uri="{FF2B5EF4-FFF2-40B4-BE49-F238E27FC236}">
                <a16:creationId xmlns:a16="http://schemas.microsoft.com/office/drawing/2014/main" id="{09DFA318-1AAA-5D58-601F-7ABFCC877847}"/>
              </a:ext>
            </a:extLst>
          </p:cNvPr>
          <p:cNvSpPr/>
          <p:nvPr/>
        </p:nvSpPr>
        <p:spPr>
          <a:xfrm>
            <a:off x="4317738" y="4025627"/>
            <a:ext cx="608424" cy="28842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8D127-9D3E-C0DF-30A1-9287B82E209F}"/>
              </a:ext>
            </a:extLst>
          </p:cNvPr>
          <p:cNvSpPr txBox="1"/>
          <p:nvPr/>
        </p:nvSpPr>
        <p:spPr>
          <a:xfrm>
            <a:off x="900526" y="1448780"/>
            <a:ext cx="744284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-&gt;</a:t>
            </a:r>
            <a:r>
              <a:rPr lang="en-US" altLang="ko-KR" sz="2400" dirty="0">
                <a:solidFill>
                  <a:schemeClr val="tx1"/>
                </a:solidFill>
              </a:rPr>
              <a:t> Cluster</a:t>
            </a:r>
            <a:r>
              <a:rPr lang="ko-KR" altLang="en-US" sz="2400" dirty="0">
                <a:solidFill>
                  <a:schemeClr val="tx1"/>
                </a:solidFill>
              </a:rPr>
              <a:t>별 </a:t>
            </a:r>
            <a:r>
              <a:rPr lang="en-US" altLang="ko-KR" sz="2400" dirty="0" err="1">
                <a:solidFill>
                  <a:schemeClr val="tx1"/>
                </a:solidFill>
              </a:rPr>
              <a:t>NormVector</a:t>
            </a:r>
            <a:r>
              <a:rPr lang="ko-KR" altLang="en-US" sz="2400" dirty="0">
                <a:solidFill>
                  <a:schemeClr val="tx1"/>
                </a:solidFill>
              </a:rPr>
              <a:t>로 카메라 방향 설정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-&gt;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화면에 오브젝트가 모두 보이도록 카메라 거리조정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-&gt;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캡쳐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후 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  <a:r>
              <a:rPr lang="en-US" altLang="ko-KR" sz="2400" dirty="0" err="1">
                <a:solidFill>
                  <a:schemeClr val="tx1"/>
                </a:solidFill>
              </a:rPr>
              <a:t>png</a:t>
            </a:r>
            <a:r>
              <a:rPr lang="ko-KR" altLang="en-US" sz="2400" dirty="0">
                <a:solidFill>
                  <a:schemeClr val="tx1"/>
                </a:solidFill>
              </a:rPr>
              <a:t>로 저장</a:t>
            </a:r>
          </a:p>
        </p:txBody>
      </p:sp>
    </p:spTree>
    <p:extLst>
      <p:ext uri="{BB962C8B-B14F-4D97-AF65-F5344CB8AC3E}">
        <p14:creationId xmlns:p14="http://schemas.microsoft.com/office/powerpoint/2010/main" val="73739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8DE36-7340-C3E8-C59B-CC872672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 Image </a:t>
            </a:r>
            <a:r>
              <a:rPr lang="ko-KR" altLang="en-US" dirty="0"/>
              <a:t>생성 </a:t>
            </a: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AA2046-73D5-9833-6FF6-768EA25C29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288" y="4189886"/>
            <a:ext cx="1908000" cy="190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05122D-CEA6-5A7B-B179-5C28573F7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8" y="4194687"/>
            <a:ext cx="1908000" cy="190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68236E-795C-ED2A-BD95-15F0C8CFB4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68" y="4182896"/>
            <a:ext cx="1905386" cy="19053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3070F3-F734-5273-2D87-6F5ADDF722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68" y="1745563"/>
            <a:ext cx="1905386" cy="19053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A89E40-811A-1861-1751-1469D9627B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78" y="4185084"/>
            <a:ext cx="1908000" cy="190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47BE43-833A-B624-7A66-96009BA4F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592" y="944724"/>
            <a:ext cx="6283686" cy="30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 bwMode="auto">
          <a:xfrm>
            <a:off x="4495624" y="5841268"/>
            <a:ext cx="3424747" cy="216024"/>
          </a:xfrm>
          <a:prstGeom prst="rect">
            <a:avLst/>
          </a:prstGeom>
          <a:solidFill>
            <a:srgbClr val="FFFF00">
              <a:alpha val="4588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234174" y="1576727"/>
            <a:ext cx="733870" cy="216024"/>
          </a:xfrm>
          <a:prstGeom prst="rect">
            <a:avLst/>
          </a:prstGeom>
          <a:solidFill>
            <a:srgbClr val="FFFF00">
              <a:alpha val="4588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4285708" y="2312876"/>
            <a:ext cx="2554544" cy="216024"/>
          </a:xfrm>
          <a:prstGeom prst="rect">
            <a:avLst/>
          </a:prstGeom>
          <a:solidFill>
            <a:srgbClr val="FFFF00">
              <a:alpha val="4588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24" y="980720"/>
            <a:ext cx="90585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-&gt;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캡쳐 순서</a:t>
            </a:r>
            <a:r>
              <a:rPr lang="en-US" altLang="ko-KR" sz="2400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1. </a:t>
            </a:r>
            <a:r>
              <a:rPr lang="ko-KR" altLang="en-US" sz="1600" dirty="0">
                <a:solidFill>
                  <a:schemeClr val="tx1"/>
                </a:solidFill>
              </a:rPr>
              <a:t>각 </a:t>
            </a:r>
            <a:r>
              <a:rPr lang="en-US" altLang="ko-KR" sz="1600" dirty="0">
                <a:solidFill>
                  <a:schemeClr val="tx1"/>
                </a:solidFill>
              </a:rPr>
              <a:t>cluster </a:t>
            </a:r>
            <a:r>
              <a:rPr lang="ko-KR" altLang="en-US" sz="1600" dirty="0">
                <a:solidFill>
                  <a:schemeClr val="tx1"/>
                </a:solidFill>
              </a:rPr>
              <a:t>생성 후 캡쳐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삭제 반복으로 실행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이미지에 다른 각도의 </a:t>
            </a:r>
            <a:r>
              <a:rPr lang="en-US" altLang="ko-KR" sz="1600" dirty="0">
                <a:solidFill>
                  <a:schemeClr val="tx1"/>
                </a:solidFill>
              </a:rPr>
              <a:t>cluster</a:t>
            </a:r>
            <a:r>
              <a:rPr lang="ko-KR" altLang="en-US" sz="1600" dirty="0">
                <a:solidFill>
                  <a:schemeClr val="tx1"/>
                </a:solidFill>
              </a:rPr>
              <a:t>가 포함된 경우 빈 공간이 생길 수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2. </a:t>
            </a:r>
            <a:r>
              <a:rPr lang="ko-KR" altLang="en-US" sz="1600" dirty="0">
                <a:solidFill>
                  <a:schemeClr val="tx1"/>
                </a:solidFill>
              </a:rPr>
              <a:t>오브젝트 생성 완료 후 </a:t>
            </a:r>
            <a:r>
              <a:rPr lang="en-US" altLang="ko-KR" sz="1600" dirty="0">
                <a:solidFill>
                  <a:schemeClr val="tx1"/>
                </a:solidFill>
              </a:rPr>
              <a:t>cluster </a:t>
            </a:r>
            <a:r>
              <a:rPr lang="ko-KR" altLang="en-US" sz="1600" dirty="0">
                <a:solidFill>
                  <a:schemeClr val="tx1"/>
                </a:solidFill>
              </a:rPr>
              <a:t>캡쳐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오브젝트 삭제로 실행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이미지에 빈 공간은 없지만 </a:t>
            </a:r>
            <a:r>
              <a:rPr lang="en-US" altLang="ko-KR" sz="1600" dirty="0">
                <a:solidFill>
                  <a:schemeClr val="tx1"/>
                </a:solidFill>
              </a:rPr>
              <a:t>cluster </a:t>
            </a:r>
            <a:r>
              <a:rPr lang="ko-KR" altLang="en-US" sz="1600" dirty="0">
                <a:solidFill>
                  <a:schemeClr val="tx1"/>
                </a:solidFill>
              </a:rPr>
              <a:t>바깥쪽에 원하지 않는 다른 </a:t>
            </a:r>
            <a:r>
              <a:rPr lang="en-US" altLang="ko-KR" sz="1600" dirty="0">
                <a:solidFill>
                  <a:schemeClr val="tx1"/>
                </a:solidFill>
              </a:rPr>
              <a:t>cluster </a:t>
            </a:r>
            <a:r>
              <a:rPr lang="ko-KR" altLang="en-US" sz="1600" dirty="0">
                <a:solidFill>
                  <a:schemeClr val="tx1"/>
                </a:solidFill>
              </a:rPr>
              <a:t>부분이 함께 나올 수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-&gt;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소스파일 경로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소스파일이 유니티 프로젝트 파일 외부에 있어도 불러올 수 있어야 하지만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texture2d</a:t>
            </a:r>
            <a:r>
              <a:rPr lang="ko-KR" altLang="en-US" sz="1600" dirty="0">
                <a:solidFill>
                  <a:schemeClr val="tx1"/>
                </a:solidFill>
              </a:rPr>
              <a:t>로 사용하기 위해 이미지를 불러올 때 파일의 위치가 </a:t>
            </a:r>
            <a:r>
              <a:rPr lang="en-US" altLang="ko-KR" sz="1600" dirty="0">
                <a:solidFill>
                  <a:schemeClr val="tx1"/>
                </a:solidFill>
              </a:rPr>
              <a:t>“/Assets/Resources”</a:t>
            </a:r>
            <a:r>
              <a:rPr lang="ko-KR" altLang="en-US" sz="1600" dirty="0">
                <a:solidFill>
                  <a:schemeClr val="tx1"/>
                </a:solidFill>
              </a:rPr>
              <a:t>내부에 있어야 함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4" y="2843601"/>
            <a:ext cx="1918048" cy="19180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18" y="2843600"/>
            <a:ext cx="1918048" cy="191804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86175" y="4856526"/>
            <a:ext cx="4075155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오브젝트 생성 완료 후 </a:t>
            </a:r>
            <a:r>
              <a:rPr lang="en-US" altLang="ko-KR" sz="1400" dirty="0">
                <a:solidFill>
                  <a:schemeClr val="tx1"/>
                </a:solidFill>
              </a:rPr>
              <a:t>cluster </a:t>
            </a:r>
            <a:r>
              <a:rPr lang="ko-KR" altLang="en-US" sz="1400" dirty="0">
                <a:solidFill>
                  <a:schemeClr val="tx1"/>
                </a:solidFill>
              </a:rPr>
              <a:t>캡쳐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오브젝트 삭제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7508" y="4856526"/>
            <a:ext cx="2773516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</a:rPr>
              <a:t>각 </a:t>
            </a:r>
            <a:r>
              <a:rPr lang="en-US" altLang="ko-KR" sz="1400">
                <a:solidFill>
                  <a:schemeClr val="tx1"/>
                </a:solidFill>
              </a:rPr>
              <a:t>cluster</a:t>
            </a:r>
            <a:r>
              <a:rPr lang="ko-KR" altLang="en-US" sz="1400">
                <a:solidFill>
                  <a:schemeClr val="tx1"/>
                </a:solidFill>
              </a:rPr>
              <a:t> 생성 후 캡쳐</a:t>
            </a:r>
            <a:r>
              <a:rPr lang="en-US" altLang="ko-KR" sz="1400">
                <a:solidFill>
                  <a:schemeClr val="tx1"/>
                </a:solidFill>
              </a:rPr>
              <a:t>, </a:t>
            </a:r>
            <a:r>
              <a:rPr lang="ko-KR" altLang="en-US" sz="1400">
                <a:solidFill>
                  <a:schemeClr val="tx1"/>
                </a:solidFill>
              </a:rPr>
              <a:t>삭제 반복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17" y="2843600"/>
            <a:ext cx="1918048" cy="19180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60" y="2843601"/>
            <a:ext cx="1918048" cy="191804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타원 12"/>
          <p:cNvSpPr/>
          <p:nvPr/>
        </p:nvSpPr>
        <p:spPr>
          <a:xfrm>
            <a:off x="2838450" y="3469660"/>
            <a:ext cx="13081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 rot="1700202">
            <a:off x="5308600" y="3175906"/>
            <a:ext cx="1130300" cy="3801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264399" y="3469660"/>
            <a:ext cx="13081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 rot="1700202">
            <a:off x="979457" y="3175905"/>
            <a:ext cx="1130300" cy="3801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3E4A7A-38E8-550E-A0CF-132764C1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52636"/>
            <a:ext cx="7885113" cy="641350"/>
          </a:xfrm>
        </p:spPr>
        <p:txBody>
          <a:bodyPr/>
          <a:lstStyle/>
          <a:p>
            <a:r>
              <a:rPr lang="en-US" altLang="ko-KR" dirty="0"/>
              <a:t>Cluster Image </a:t>
            </a:r>
            <a:r>
              <a:rPr lang="ko-KR" altLang="en-US" dirty="0"/>
              <a:t>생성 </a:t>
            </a: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en-US" altLang="ko-KR" dirty="0"/>
              <a:t> </a:t>
            </a:r>
            <a:r>
              <a:rPr lang="ko-KR" altLang="en-US" dirty="0"/>
              <a:t>이슈사항</a:t>
            </a:r>
          </a:p>
        </p:txBody>
      </p:sp>
    </p:spTree>
    <p:extLst>
      <p:ext uri="{BB962C8B-B14F-4D97-AF65-F5344CB8AC3E}">
        <p14:creationId xmlns:p14="http://schemas.microsoft.com/office/powerpoint/2010/main" val="40010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1E466-03BB-5233-43D2-CF331DB5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오브젝트 색과 투명도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94A590-7759-0A4A-68A6-165826293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052661"/>
            <a:ext cx="8243887" cy="54006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smtClean="0">
                <a:solidFill>
                  <a:schemeClr val="tx1"/>
                </a:solidFill>
                <a:latin typeface="+mn-ea"/>
              </a:rPr>
              <a:t>-&gt;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유니티 </a:t>
            </a:r>
            <a:r>
              <a:rPr lang="en-US" altLang="ko-KR" sz="2400" dirty="0">
                <a:solidFill>
                  <a:schemeClr val="tx1"/>
                </a:solidFill>
              </a:rPr>
              <a:t>UI </a:t>
            </a:r>
            <a:r>
              <a:rPr lang="ko-KR" altLang="en-US" sz="2400" dirty="0">
                <a:solidFill>
                  <a:schemeClr val="tx1"/>
                </a:solidFill>
              </a:rPr>
              <a:t>중 </a:t>
            </a:r>
            <a:r>
              <a:rPr lang="ko-KR" altLang="en-US" sz="2400" dirty="0" err="1">
                <a:solidFill>
                  <a:schemeClr val="tx1"/>
                </a:solidFill>
              </a:rPr>
              <a:t>드롭다운과</a:t>
            </a:r>
            <a:r>
              <a:rPr lang="ko-KR" altLang="en-US" sz="2400" dirty="0">
                <a:solidFill>
                  <a:schemeClr val="tx1"/>
                </a:solidFill>
              </a:rPr>
              <a:t> 슬라이더로 이미지의 투명도와 </a:t>
            </a:r>
            <a:r>
              <a:rPr lang="ko-KR" altLang="en-US" sz="2400">
                <a:solidFill>
                  <a:schemeClr val="tx1"/>
                </a:solidFill>
              </a:rPr>
              <a:t>색 </a:t>
            </a:r>
            <a:r>
              <a:rPr lang="ko-KR" altLang="en-US" sz="2400" smtClean="0">
                <a:solidFill>
                  <a:schemeClr val="tx1"/>
                </a:solidFill>
              </a:rPr>
              <a:t>변경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2400" smtClean="0">
                <a:solidFill>
                  <a:schemeClr val="tx1"/>
                </a:solidFill>
                <a:latin typeface="+mn-ea"/>
              </a:rPr>
              <a:t>-&gt;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오브젝트에 색 조정 </a:t>
            </a:r>
            <a:r>
              <a:rPr lang="en-US" altLang="ko-KR" sz="2400" smtClean="0">
                <a:solidFill>
                  <a:schemeClr val="tx1"/>
                </a:solidFill>
              </a:rPr>
              <a:t>Material </a:t>
            </a:r>
            <a:r>
              <a:rPr lang="ko-KR" altLang="en-US" sz="2400" smtClean="0">
                <a:solidFill>
                  <a:schemeClr val="tx1"/>
                </a:solidFill>
              </a:rPr>
              <a:t>추가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2400" smtClean="0">
                <a:solidFill>
                  <a:schemeClr val="tx1"/>
                </a:solidFill>
                <a:latin typeface="+mn-ea"/>
              </a:rPr>
              <a:t>-&gt;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스크립트로 </a:t>
            </a:r>
            <a:r>
              <a:rPr lang="en-US" altLang="ko-KR" sz="2400" smtClean="0">
                <a:solidFill>
                  <a:schemeClr val="tx1"/>
                </a:solidFill>
              </a:rPr>
              <a:t>UI </a:t>
            </a:r>
            <a:r>
              <a:rPr lang="ko-KR" altLang="en-US" sz="2400" smtClean="0">
                <a:solidFill>
                  <a:schemeClr val="tx1"/>
                </a:solidFill>
              </a:rPr>
              <a:t>제어 </a:t>
            </a:r>
            <a:r>
              <a:rPr lang="en-US" altLang="ko-KR" sz="2400" smtClean="0">
                <a:solidFill>
                  <a:schemeClr val="tx1"/>
                </a:solidFill>
              </a:rPr>
              <a:t>(Material[])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7" y="3429000"/>
            <a:ext cx="2508863" cy="2685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429000"/>
            <a:ext cx="2635905" cy="26916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116" y="3429000"/>
            <a:ext cx="2573445" cy="268563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529900" y="1678608"/>
            <a:ext cx="3153215" cy="1171739"/>
            <a:chOff x="5529900" y="1678608"/>
            <a:chExt cx="3153215" cy="117173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9900" y="1678608"/>
              <a:ext cx="3153215" cy="117173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 bwMode="auto">
            <a:xfrm>
              <a:off x="5724128" y="2384884"/>
              <a:ext cx="2880320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16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프로젝트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92896"/>
            <a:ext cx="4355976" cy="20084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92896"/>
            <a:ext cx="4355976" cy="1988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0606" y="2145171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tx1"/>
                </a:solidFill>
              </a:rPr>
              <a:t>360° </a:t>
            </a:r>
            <a:r>
              <a:rPr lang="ko-KR" altLang="en-US" smtClean="0">
                <a:solidFill>
                  <a:schemeClr val="tx1"/>
                </a:solidFill>
              </a:rPr>
              <a:t>파노라마 영상 배경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4393" y="2142130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/>
                </a:solidFill>
              </a:rPr>
              <a:t>큐브맵 배경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5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54075-5B56-43DF-82BB-65CE3859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F9CDB-4995-447B-9144-2EB4E4A6D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/>
              <a:t>VR, AR, MR </a:t>
            </a:r>
            <a:r>
              <a:rPr lang="ko-KR" altLang="en-US" sz="1800" b="1" dirty="0"/>
              <a:t>기술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highlight>
                  <a:srgbClr val="E8E8EF"/>
                </a:highlight>
              </a:rPr>
              <a:t>정의와 비교</a:t>
            </a:r>
            <a:endParaRPr lang="en-US" altLang="ko-KR" sz="1600" b="1" dirty="0">
              <a:highlight>
                <a:srgbClr val="E8E8EF"/>
              </a:highlight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highlight>
                  <a:srgbClr val="E8E8EF"/>
                </a:highlight>
              </a:rPr>
              <a:t>디바이스 조사</a:t>
            </a:r>
            <a:endParaRPr lang="en-US" altLang="ko-KR" sz="1600" b="1" dirty="0">
              <a:highlight>
                <a:srgbClr val="E8E8EF"/>
              </a:highlight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highlight>
                  <a:srgbClr val="E8E8EF"/>
                </a:highlight>
              </a:rPr>
              <a:t>산업별 사례 조사</a:t>
            </a:r>
            <a:endParaRPr lang="en-US" altLang="ko-KR" sz="1600" b="1" dirty="0">
              <a:highlight>
                <a:srgbClr val="E8E8EF"/>
              </a:highlight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표준 동향</a:t>
            </a:r>
            <a:r>
              <a:rPr lang="en-US" altLang="ko-KR" sz="1600" dirty="0"/>
              <a:t>, </a:t>
            </a:r>
            <a:r>
              <a:rPr lang="ko-KR" altLang="en-US" sz="1600" dirty="0"/>
              <a:t>요약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/>
              <a:t>유니티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highlight>
                  <a:srgbClr val="E8E8EF"/>
                </a:highlight>
              </a:rPr>
              <a:t>Cluster Image </a:t>
            </a:r>
            <a:r>
              <a:rPr lang="ko-KR" altLang="en-US" sz="1600" b="1" dirty="0">
                <a:highlight>
                  <a:srgbClr val="E8E8EF"/>
                </a:highlight>
              </a:rPr>
              <a:t>생성 프로젝트</a:t>
            </a:r>
            <a:endParaRPr lang="en-US" altLang="ko-KR" sz="1600" b="1" dirty="0">
              <a:highlight>
                <a:srgbClr val="E8E8EF"/>
              </a:highlight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highlight>
                  <a:srgbClr val="E8E8EF"/>
                </a:highlight>
              </a:rPr>
              <a:t>오브젝트의 이미지와 색</a:t>
            </a:r>
            <a:r>
              <a:rPr lang="en-US" altLang="ko-KR" sz="1600" b="1" dirty="0">
                <a:highlight>
                  <a:srgbClr val="E8E8EF"/>
                </a:highlight>
              </a:rPr>
              <a:t>, </a:t>
            </a:r>
            <a:r>
              <a:rPr lang="ko-KR" altLang="en-US" sz="1600" b="1" dirty="0">
                <a:highlight>
                  <a:srgbClr val="E8E8EF"/>
                </a:highlight>
              </a:rPr>
              <a:t>투명도 변경</a:t>
            </a:r>
            <a:endParaRPr lang="en-US" altLang="ko-KR" sz="1600" b="1" dirty="0">
              <a:highlight>
                <a:srgbClr val="E8E8EF"/>
              </a:highlight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360</a:t>
            </a:r>
            <a:r>
              <a:rPr lang="ko-KR" altLang="en-US" sz="1600" dirty="0"/>
              <a:t>° 파노라마 영상 유니티 배경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Cube Map 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Fbx</a:t>
            </a:r>
            <a:r>
              <a:rPr lang="en-US" altLang="ko-KR" sz="1600" dirty="0"/>
              <a:t> </a:t>
            </a:r>
            <a:r>
              <a:rPr lang="ko-KR" altLang="en-US" sz="1600" dirty="0"/>
              <a:t>파일 중 </a:t>
            </a:r>
            <a:r>
              <a:rPr lang="en-US" altLang="ko-KR" sz="1600" dirty="0"/>
              <a:t>tree material</a:t>
            </a:r>
            <a:r>
              <a:rPr lang="ko-KR" altLang="en-US" sz="1600" dirty="0"/>
              <a:t>의 </a:t>
            </a:r>
            <a:r>
              <a:rPr lang="en-US" altLang="ko-KR" sz="1600" dirty="0"/>
              <a:t>shader </a:t>
            </a:r>
            <a:r>
              <a:rPr lang="ko-KR" altLang="en-US" sz="1600" dirty="0"/>
              <a:t>수정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/>
              <a:t>기타</a:t>
            </a:r>
            <a:endParaRPr lang="en-US" altLang="ko-KR" sz="12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Usb</a:t>
            </a:r>
            <a:r>
              <a:rPr lang="en-US" altLang="ko-KR" sz="1600" dirty="0"/>
              <a:t>-c</a:t>
            </a:r>
            <a:r>
              <a:rPr lang="ko-KR" altLang="en-US" sz="1600" dirty="0"/>
              <a:t>를 통한 </a:t>
            </a:r>
            <a:r>
              <a:rPr lang="ko-KR" altLang="en-US" sz="1600" dirty="0" err="1"/>
              <a:t>홀로렌즈와</a:t>
            </a:r>
            <a:r>
              <a:rPr lang="ko-KR" altLang="en-US" sz="1600" dirty="0"/>
              <a:t> </a:t>
            </a:r>
            <a:r>
              <a:rPr lang="en-US" altLang="ko-KR" sz="1600" dirty="0"/>
              <a:t>pc </a:t>
            </a:r>
            <a:r>
              <a:rPr lang="ko-KR" altLang="en-US" sz="1600" dirty="0"/>
              <a:t>연결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유니티</a:t>
            </a:r>
            <a:r>
              <a:rPr lang="en-US" altLang="ko-KR" sz="1600" dirty="0"/>
              <a:t>(C# </a:t>
            </a:r>
            <a:r>
              <a:rPr lang="ko-KR" altLang="en-US" sz="1600" dirty="0"/>
              <a:t>프로젝트</a:t>
            </a:r>
            <a:r>
              <a:rPr lang="en-US" altLang="ko-KR" sz="1600" dirty="0"/>
              <a:t>)</a:t>
            </a:r>
            <a:r>
              <a:rPr lang="ko-KR" altLang="en-US" sz="1600" dirty="0"/>
              <a:t>에서</a:t>
            </a:r>
            <a:r>
              <a:rPr lang="en-US" altLang="ko-KR" sz="1600" dirty="0"/>
              <a:t> RTSP </a:t>
            </a:r>
            <a:r>
              <a:rPr lang="ko-KR" altLang="en-US" sz="1600" dirty="0"/>
              <a:t>영상 실행</a:t>
            </a:r>
            <a:r>
              <a:rPr lang="en-US" altLang="ko-KR" sz="1600" dirty="0"/>
              <a:t> - </a:t>
            </a:r>
            <a:r>
              <a:rPr lang="ko-KR" altLang="en-US" sz="1600" dirty="0"/>
              <a:t>실패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889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54075-5B56-43DF-82BB-65CE3859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F9CDB-4995-447B-9144-2EB4E4A6D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§"/>
            </a:pPr>
            <a:endParaRPr lang="en-US" altLang="ko-KR" sz="240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smtClean="0"/>
              <a:t>VR</a:t>
            </a:r>
            <a:r>
              <a:rPr lang="en-US" altLang="ko-KR" sz="2400" dirty="0"/>
              <a:t>, AR, MR </a:t>
            </a:r>
            <a:r>
              <a:rPr lang="ko-KR" altLang="en-US" sz="2400" dirty="0"/>
              <a:t>기술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정의와 비교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디바이스 조사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산업별 </a:t>
            </a:r>
            <a:r>
              <a:rPr lang="ko-KR" altLang="en-US" sz="2000"/>
              <a:t>사례 </a:t>
            </a:r>
            <a:r>
              <a:rPr lang="ko-KR" altLang="en-US" sz="2000" smtClean="0"/>
              <a:t>조사</a:t>
            </a:r>
            <a:endParaRPr lang="en-US" altLang="ko-KR" sz="200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smtClean="0"/>
              <a:t>유니티</a:t>
            </a:r>
            <a:endParaRPr lang="en-US" altLang="ko-KR" sz="240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smtClean="0"/>
              <a:t>Cluster </a:t>
            </a:r>
            <a:r>
              <a:rPr lang="en-US" altLang="ko-KR" sz="2000" dirty="0"/>
              <a:t>Image </a:t>
            </a:r>
            <a:r>
              <a:rPr lang="ko-KR" altLang="en-US" sz="2000" dirty="0"/>
              <a:t>생성 프로젝트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오브젝트의 이미지와 색</a:t>
            </a:r>
            <a:r>
              <a:rPr lang="en-US" altLang="ko-KR" sz="2000" dirty="0"/>
              <a:t>, </a:t>
            </a:r>
            <a:r>
              <a:rPr lang="ko-KR" altLang="en-US" sz="2000" dirty="0"/>
              <a:t>투명도 변경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997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64805-D4D5-026C-F834-5D0497C7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VR, AR, MR </a:t>
            </a:r>
            <a:r>
              <a:rPr lang="ko-KR" altLang="en-US" dirty="0"/>
              <a:t>정의와 비교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2AFE4C56-C1FC-6E30-522E-E6EA804C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79" y="1412776"/>
            <a:ext cx="878524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E6D1C-7A9E-C718-B48B-90137022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디바이스 현황 조사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76F6BC8-040C-C442-E665-4523503EBF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59318"/>
              </p:ext>
            </p:extLst>
          </p:nvPr>
        </p:nvGraphicFramePr>
        <p:xfrm>
          <a:off x="15280" y="944725"/>
          <a:ext cx="9093223" cy="547915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560276">
                  <a:extLst>
                    <a:ext uri="{9D8B030D-6E8A-4147-A177-3AD203B41FA5}">
                      <a16:colId xmlns:a16="http://schemas.microsoft.com/office/drawing/2014/main" val="168209173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95680433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116221438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3348732742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146574983"/>
                    </a:ext>
                  </a:extLst>
                </a:gridCol>
                <a:gridCol w="2736303">
                  <a:extLst>
                    <a:ext uri="{9D8B030D-6E8A-4147-A177-3AD203B41FA5}">
                      <a16:colId xmlns:a16="http://schemas.microsoft.com/office/drawing/2014/main" val="3018818222"/>
                    </a:ext>
                  </a:extLst>
                </a:gridCol>
              </a:tblGrid>
              <a:tr h="31586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종류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회사</a:t>
                      </a:r>
                      <a:endParaRPr lang="ko-KR" alt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이름</a:t>
                      </a:r>
                      <a:endParaRPr lang="ko-KR" alt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키워드</a:t>
                      </a:r>
                      <a:endParaRPr lang="ko-KR" alt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기기 타입</a:t>
                      </a:r>
                      <a:endParaRPr lang="ko-KR" alt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I/O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1299276197"/>
                  </a:ext>
                </a:extLst>
              </a:tr>
              <a:tr h="6794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Google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Google Glass Enterprise </a:t>
                      </a:r>
                      <a:r>
                        <a:rPr lang="en-US" sz="1200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Editoin</a:t>
                      </a:r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hands-free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안경형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Touch, </a:t>
                      </a:r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음성인식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3273721095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Lenovo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ThinkReality A3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smart office,</a:t>
                      </a:r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보안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안경형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Head/gaze tracking, </a:t>
                      </a:r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음성인식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3130658281"/>
                  </a:ext>
                </a:extLst>
              </a:tr>
              <a:tr h="528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Magic Leap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Magic Leap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wearable computer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안경형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Hand/eye tracking, </a:t>
                      </a:r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음성인식</a:t>
                      </a:r>
                      <a:r>
                        <a:rPr lang="en-US" altLang="ko-KR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컨트롤러</a:t>
                      </a:r>
                      <a:r>
                        <a:rPr lang="en-US" altLang="ko-KR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햅틱</a:t>
                      </a:r>
                      <a:r>
                        <a:rPr lang="en-US" altLang="ko-KR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버튼</a:t>
                      </a:r>
                      <a:r>
                        <a:rPr lang="en-US" altLang="ko-KR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2020031197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Nreal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Nreal</a:t>
                      </a:r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 Light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소비자용</a:t>
                      </a:r>
                      <a:r>
                        <a:rPr lang="en-US" altLang="ko-KR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휴대성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안경형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Hand/head Trackin, 6DoF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158056947"/>
                  </a:ext>
                </a:extLst>
              </a:tr>
              <a:tr h="2291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Nreal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Nreal Air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디자인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안경형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3DoF head tracking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1232273536"/>
                  </a:ext>
                </a:extLst>
              </a:tr>
              <a:tr h="376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Rokid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Rokid Air 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portable, </a:t>
                      </a:r>
                      <a:r>
                        <a:rPr lang="en-US" sz="1200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training&amp;exhibition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안경형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3DoF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2173104789"/>
                  </a:ext>
                </a:extLst>
              </a:tr>
              <a:tr h="528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MR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Microsoft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Hololens</a:t>
                      </a:r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정밀</a:t>
                      </a:r>
                      <a:r>
                        <a:rPr lang="en-US" altLang="ko-KR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협업</a:t>
                      </a:r>
                      <a:r>
                        <a:rPr lang="en-US" altLang="ko-KR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혁신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안경형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Hand/Eye tracking, </a:t>
                      </a:r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음성인식</a:t>
                      </a:r>
                      <a:r>
                        <a:rPr lang="en-US" altLang="ko-KR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Windows Hello(</a:t>
                      </a:r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홍채인식</a:t>
                      </a:r>
                      <a:r>
                        <a:rPr lang="en-US" altLang="ko-KR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2289032226"/>
                  </a:ext>
                </a:extLst>
              </a:tr>
              <a:tr h="376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VR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Meta(Facebook)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Oculus Quest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VR </a:t>
                      </a:r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경험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헤드셋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Hand/Head Tracking, </a:t>
                      </a:r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컨트롤러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3302711539"/>
                  </a:ext>
                </a:extLst>
              </a:tr>
              <a:tr h="4543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VR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Pico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Pico neo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PC VR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헤드셋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Hand/eye tracking, 6DoF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3076719359"/>
                  </a:ext>
                </a:extLst>
              </a:tr>
              <a:tr h="376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VR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Pimax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Pimax Vision 8K 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game, wide view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헤드셋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Hand/eye tracking, </a:t>
                      </a:r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컨트롤러</a:t>
                      </a:r>
                      <a:r>
                        <a:rPr lang="en-US" altLang="ko-KR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모두 옵션</a:t>
                      </a:r>
                      <a:r>
                        <a:rPr lang="en-US" altLang="ko-KR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1745467339"/>
                  </a:ext>
                </a:extLst>
              </a:tr>
              <a:tr h="376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MR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Zappar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ZapBox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for everyone, MR experience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헤드셋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3033688360"/>
                  </a:ext>
                </a:extLst>
              </a:tr>
              <a:tr h="5312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MR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Occipital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Bride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Structure Sensor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헤드셋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함초롬바탕" panose="02030604000101010101" pitchFamily="18" charset="-127"/>
                        </a:rPr>
                        <a:t>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72000" marR="3245" marT="3245" marB="0" anchor="ctr"/>
                </a:tc>
                <a:extLst>
                  <a:ext uri="{0D108BD9-81ED-4DB2-BD59-A6C34878D82A}">
                    <a16:rowId xmlns:a16="http://schemas.microsoft.com/office/drawing/2014/main" val="2181413505"/>
                  </a:ext>
                </a:extLst>
              </a:tr>
            </a:tbl>
          </a:graphicData>
        </a:graphic>
      </p:graphicFrame>
      <p:pic>
        <p:nvPicPr>
          <p:cNvPr id="5" name="Picture 1">
            <a:extLst>
              <a:ext uri="{FF2B5EF4-FFF2-40B4-BE49-F238E27FC236}">
                <a16:creationId xmlns:a16="http://schemas.microsoft.com/office/drawing/2014/main" id="{0B58ABC9-9D99-E929-E301-5F2B1703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9" r="21554"/>
          <a:stretch/>
        </p:blipFill>
        <p:spPr>
          <a:xfrm>
            <a:off x="4860032" y="1664804"/>
            <a:ext cx="3584707" cy="20882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B710100-2CC7-C99C-B8FE-8754E711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7" r="1575"/>
          <a:stretch>
            <a:fillRect/>
          </a:stretch>
        </p:blipFill>
        <p:spPr>
          <a:xfrm>
            <a:off x="431540" y="1655745"/>
            <a:ext cx="4284476" cy="21071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4108A58F-93B7-4261-27EB-4A424BAB1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716" y="3903775"/>
            <a:ext cx="4968360" cy="21962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157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44F54-80CF-95D8-6F9C-0459FAC9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산업별 활용 사례</a:t>
            </a: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5ACE558C-5491-D50F-8303-5343FB5A0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600400"/>
              </p:ext>
            </p:extLst>
          </p:nvPr>
        </p:nvGraphicFramePr>
        <p:xfrm>
          <a:off x="18257" y="872716"/>
          <a:ext cx="9107486" cy="5464494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553743">
                  <a:extLst>
                    <a:ext uri="{9D8B030D-6E8A-4147-A177-3AD203B41FA5}">
                      <a16:colId xmlns:a16="http://schemas.microsoft.com/office/drawing/2014/main" val="4161338688"/>
                    </a:ext>
                  </a:extLst>
                </a:gridCol>
                <a:gridCol w="4553743">
                  <a:extLst>
                    <a:ext uri="{9D8B030D-6E8A-4147-A177-3AD203B41FA5}">
                      <a16:colId xmlns:a16="http://schemas.microsoft.com/office/drawing/2014/main" val="4066620814"/>
                    </a:ext>
                  </a:extLst>
                </a:gridCol>
              </a:tblGrid>
              <a:tr h="2732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/>
                        <a:t>자동차</a:t>
                      </a:r>
                      <a:endParaRPr lang="en-US" altLang="ko-KR" sz="2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7037" marR="97037" marT="48518" marB="485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/>
                        <a:t>의료</a:t>
                      </a:r>
                      <a:endParaRPr lang="ko-KR" altLang="en-US" sz="2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7037" marR="97037" marT="48518" marB="48518"/>
                </a:tc>
                <a:extLst>
                  <a:ext uri="{0D108BD9-81ED-4DB2-BD59-A6C34878D82A}">
                    <a16:rowId xmlns:a16="http://schemas.microsoft.com/office/drawing/2014/main" val="2796508513"/>
                  </a:ext>
                </a:extLst>
              </a:tr>
              <a:tr h="2732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/>
                        <a:t>국방</a:t>
                      </a:r>
                      <a:endParaRPr lang="ko-KR" altLang="en-US" sz="2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7037" marR="97037" marT="48518" marB="48518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/>
                        <a:t>문화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쇼핑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농업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게임 등</a:t>
                      </a:r>
                      <a:endParaRPr lang="ko-KR" altLang="en-US" sz="2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7037" marR="97037" marT="48518" marB="48518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458080"/>
                  </a:ext>
                </a:extLst>
              </a:tr>
            </a:tbl>
          </a:graphicData>
        </a:graphic>
      </p:graphicFrame>
      <p:pic>
        <p:nvPicPr>
          <p:cNvPr id="29" name="Picture 17">
            <a:extLst>
              <a:ext uri="{FF2B5EF4-FFF2-40B4-BE49-F238E27FC236}">
                <a16:creationId xmlns:a16="http://schemas.microsoft.com/office/drawing/2014/main" id="{77C45E8C-B770-9DAC-19B7-8B0AB9E54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5" t="12869" r="15066"/>
          <a:stretch/>
        </p:blipFill>
        <p:spPr>
          <a:xfrm>
            <a:off x="47634" y="1723518"/>
            <a:ext cx="2472138" cy="18630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23">
            <a:extLst>
              <a:ext uri="{FF2B5EF4-FFF2-40B4-BE49-F238E27FC236}">
                <a16:creationId xmlns:a16="http://schemas.microsoft.com/office/drawing/2014/main" id="{FB52351F-0E97-E64A-F496-6DD5CEB7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5" y="4582334"/>
            <a:ext cx="2037462" cy="17548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25">
            <a:extLst>
              <a:ext uri="{FF2B5EF4-FFF2-40B4-BE49-F238E27FC236}">
                <a16:creationId xmlns:a16="http://schemas.microsoft.com/office/drawing/2014/main" id="{2944E10E-5840-22B7-7F3A-62F5AC70B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93" y="3632811"/>
            <a:ext cx="2761492" cy="18989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Picture 29">
            <a:extLst>
              <a:ext uri="{FF2B5EF4-FFF2-40B4-BE49-F238E27FC236}">
                <a16:creationId xmlns:a16="http://schemas.microsoft.com/office/drawing/2014/main" id="{47DDE40F-C65C-8115-21D9-9F79489BD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257" y="2018527"/>
            <a:ext cx="3184624" cy="158364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9">
            <a:extLst>
              <a:ext uri="{FF2B5EF4-FFF2-40B4-BE49-F238E27FC236}">
                <a16:creationId xmlns:a16="http://schemas.microsoft.com/office/drawing/2014/main" id="{798CA4AB-A6AE-EE6F-FCE3-610871374A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38" r="35140"/>
          <a:stretch/>
        </p:blipFill>
        <p:spPr>
          <a:xfrm>
            <a:off x="2159732" y="918023"/>
            <a:ext cx="2422497" cy="158364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Picture 27">
            <a:extLst>
              <a:ext uri="{FF2B5EF4-FFF2-40B4-BE49-F238E27FC236}">
                <a16:creationId xmlns:a16="http://schemas.microsoft.com/office/drawing/2014/main" id="{6608694A-5602-FEEC-64E7-06D1B8C1E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188" y="4677396"/>
            <a:ext cx="2435352" cy="16394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9" name="Picture 37">
            <a:extLst>
              <a:ext uri="{FF2B5EF4-FFF2-40B4-BE49-F238E27FC236}">
                <a16:creationId xmlns:a16="http://schemas.microsoft.com/office/drawing/2014/main" id="{54D82B85-8016-A29E-1587-5D5109DCF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212" y="4011702"/>
            <a:ext cx="2636733" cy="15525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6" name="Picture 31">
            <a:extLst>
              <a:ext uri="{FF2B5EF4-FFF2-40B4-BE49-F238E27FC236}">
                <a16:creationId xmlns:a16="http://schemas.microsoft.com/office/drawing/2014/main" id="{EE41E1B4-F661-8614-EA0D-6FB1DEE803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1551" y="926674"/>
            <a:ext cx="2854816" cy="158364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63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3F705-F5C3-57E0-6039-4F602A5B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 Image </a:t>
            </a:r>
            <a:r>
              <a:rPr lang="ko-KR" altLang="en-US" dirty="0"/>
              <a:t>생성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AC3FAC-649A-4CE1-C873-CA1B2E465798}"/>
              </a:ext>
            </a:extLst>
          </p:cNvPr>
          <p:cNvGrpSpPr/>
          <p:nvPr/>
        </p:nvGrpSpPr>
        <p:grpSpPr>
          <a:xfrm>
            <a:off x="120709" y="1376772"/>
            <a:ext cx="8902581" cy="4644516"/>
            <a:chOff x="241527" y="249381"/>
            <a:chExt cx="11329789" cy="62807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425E75-2028-9AA1-5902-07EC40A4A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DBFD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27" y="249381"/>
              <a:ext cx="11329789" cy="62807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E1DBDC-EDAF-3434-B243-5149F813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99" y="600134"/>
              <a:ext cx="2848635" cy="12559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4ACAC7-B70B-7811-5EDB-81EEB2BB3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5642" y="660290"/>
              <a:ext cx="2546061" cy="217383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DF4565D-3058-9622-42E5-437CCD08E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27" r="5206"/>
            <a:stretch/>
          </p:blipFill>
          <p:spPr>
            <a:xfrm>
              <a:off x="8611986" y="3646583"/>
              <a:ext cx="2951018" cy="260568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00CF55-1D28-E9CB-7C44-8994D8F5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4271" y="3646583"/>
              <a:ext cx="2626822" cy="260568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DA5E6F6-4698-2A18-0240-3175C5822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813" y="3395931"/>
              <a:ext cx="1502842" cy="150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7F6554-CC3A-23E5-70F7-C7947916B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40" y="3395931"/>
              <a:ext cx="1502842" cy="150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76A3B8-583C-36F6-E725-26E9503D6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40" y="5009903"/>
              <a:ext cx="1502842" cy="150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85550D3-B004-8FCF-5ED7-C8ADA2563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813" y="5009903"/>
              <a:ext cx="1502842" cy="150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70D00F-2532-62F1-1192-F21728C57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-1" r="59311" b="-149"/>
            <a:stretch/>
          </p:blipFill>
          <p:spPr>
            <a:xfrm>
              <a:off x="379467" y="1947724"/>
              <a:ext cx="1670822" cy="10381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AB87B86-B3F6-1B22-80AD-457A04B6A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421" t="-1057" r="35052" b="51338"/>
            <a:stretch/>
          </p:blipFill>
          <p:spPr>
            <a:xfrm>
              <a:off x="2115335" y="2146472"/>
              <a:ext cx="583293" cy="69546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BD5E8AE-7262-089D-24CF-C56576DCB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6445" t="-1518" r="3230" b="52916"/>
            <a:stretch/>
          </p:blipFill>
          <p:spPr>
            <a:xfrm>
              <a:off x="2698628" y="2154288"/>
              <a:ext cx="572076" cy="679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5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8DE36-7340-C3E8-C59B-CC872672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 Image </a:t>
            </a:r>
            <a:r>
              <a:rPr lang="ko-KR" altLang="en-US" dirty="0"/>
              <a:t>생성 </a:t>
            </a:r>
            <a:r>
              <a:rPr lang="en-US" altLang="ko-KR" dirty="0">
                <a:latin typeface="+mn-ea"/>
                <a:ea typeface="+mn-ea"/>
              </a:rPr>
              <a:t>–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ko-KR" altLang="en-US" dirty="0"/>
              <a:t> 파싱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676FCD-ECCF-4A7B-7471-65DFDE9B7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659788"/>
            <a:ext cx="3290693" cy="4409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96241-6684-82A1-2694-1571DF5187A5}"/>
              </a:ext>
            </a:extLst>
          </p:cNvPr>
          <p:cNvSpPr txBox="1"/>
          <p:nvPr/>
        </p:nvSpPr>
        <p:spPr>
          <a:xfrm>
            <a:off x="1475656" y="1068495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Json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78D2C8-2955-88D5-48C5-9DB55B99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92" y="1882301"/>
            <a:ext cx="4963643" cy="28876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0C7553-86D6-4644-A173-4A6996169696}"/>
              </a:ext>
            </a:extLst>
          </p:cNvPr>
          <p:cNvSpPr txBox="1"/>
          <p:nvPr/>
        </p:nvSpPr>
        <p:spPr>
          <a:xfrm>
            <a:off x="3873992" y="5170874"/>
            <a:ext cx="5194525" cy="89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List&lt;vector3&gt; vertices = mesh </a:t>
            </a:r>
            <a:r>
              <a:rPr lang="ko-KR" altLang="en-US" sz="1800" dirty="0">
                <a:solidFill>
                  <a:schemeClr val="tx1"/>
                </a:solidFill>
              </a:rPr>
              <a:t>점들의 </a:t>
            </a:r>
            <a:r>
              <a:rPr lang="en-US" altLang="ko-KR" sz="1800" dirty="0">
                <a:solidFill>
                  <a:schemeClr val="tx1"/>
                </a:solidFill>
              </a:rPr>
              <a:t>3</a:t>
            </a:r>
            <a:r>
              <a:rPr lang="ko-KR" altLang="en-US" sz="1800" dirty="0">
                <a:solidFill>
                  <a:schemeClr val="tx1"/>
                </a:solidFill>
              </a:rPr>
              <a:t>차원 좌표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List&lt;vector2&gt; </a:t>
            </a:r>
            <a:r>
              <a:rPr lang="en-US" altLang="ko-KR" sz="1800" dirty="0" err="1">
                <a:solidFill>
                  <a:schemeClr val="tx1"/>
                </a:solidFill>
              </a:rPr>
              <a:t>uvs</a:t>
            </a:r>
            <a:r>
              <a:rPr lang="en-US" altLang="ko-KR" sz="1800" dirty="0">
                <a:solidFill>
                  <a:schemeClr val="tx1"/>
                </a:solidFill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</a:rPr>
              <a:t>uv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점들의 </a:t>
            </a:r>
            <a:r>
              <a:rPr lang="en-US" altLang="ko-KR" sz="1800" dirty="0">
                <a:solidFill>
                  <a:schemeClr val="tx1"/>
                </a:solidFill>
              </a:rPr>
              <a:t>2</a:t>
            </a:r>
            <a:r>
              <a:rPr lang="ko-KR" altLang="en-US" sz="1800" dirty="0">
                <a:solidFill>
                  <a:schemeClr val="tx1"/>
                </a:solidFill>
              </a:rPr>
              <a:t>차원 좌표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List&lt;vector3&gt; </a:t>
            </a:r>
            <a:r>
              <a:rPr lang="en-US" altLang="ko-KR" sz="1800" dirty="0" err="1">
                <a:solidFill>
                  <a:schemeClr val="tx1"/>
                </a:solidFill>
              </a:rPr>
              <a:t>normVector</a:t>
            </a:r>
            <a:r>
              <a:rPr lang="en-US" altLang="ko-KR" sz="1800" dirty="0">
                <a:solidFill>
                  <a:schemeClr val="tx1"/>
                </a:solidFill>
              </a:rPr>
              <a:t> = </a:t>
            </a:r>
            <a:r>
              <a:rPr lang="ko-KR" altLang="en-US" sz="1800" dirty="0">
                <a:solidFill>
                  <a:schemeClr val="tx1"/>
                </a:solidFill>
              </a:rPr>
              <a:t>각 </a:t>
            </a:r>
            <a:r>
              <a:rPr lang="en-US" altLang="ko-KR" sz="1800" dirty="0">
                <a:solidFill>
                  <a:schemeClr val="tx1"/>
                </a:solidFill>
              </a:rPr>
              <a:t>cluster</a:t>
            </a:r>
            <a:r>
              <a:rPr lang="ko-KR" altLang="en-US" sz="1800" dirty="0">
                <a:solidFill>
                  <a:schemeClr val="tx1"/>
                </a:solidFill>
              </a:rPr>
              <a:t>의 평균 벡터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0E8555-7D1C-E7B3-2F6C-4D4DA057434E}"/>
              </a:ext>
            </a:extLst>
          </p:cNvPr>
          <p:cNvSpPr txBox="1"/>
          <p:nvPr/>
        </p:nvSpPr>
        <p:spPr>
          <a:xfrm>
            <a:off x="5220072" y="106849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유니티 구조체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46073A0-2233-466F-B955-3C2F0920CF49}"/>
              </a:ext>
            </a:extLst>
          </p:cNvPr>
          <p:cNvSpPr/>
          <p:nvPr/>
        </p:nvSpPr>
        <p:spPr bwMode="auto">
          <a:xfrm>
            <a:off x="3650330" y="1102224"/>
            <a:ext cx="612068" cy="338553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3248980"/>
            <a:ext cx="2874559" cy="24066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4082" y="5813469"/>
            <a:ext cx="1787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전체 오브젝트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524" y="5776079"/>
            <a:ext cx="2311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mesh(polygon)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66699" y="5769148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cluster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58513" y="2845961"/>
            <a:ext cx="318548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</a:rPr>
              <a:t>오브젝트 생성 후 </a:t>
            </a:r>
            <a:r>
              <a:rPr lang="en-US" altLang="ko-KR" sz="1800" dirty="0">
                <a:solidFill>
                  <a:schemeClr val="tx1"/>
                </a:solidFill>
              </a:rPr>
              <a:t>Hierarchy </a:t>
            </a:r>
            <a:r>
              <a:rPr lang="ko-KR" altLang="en-US" sz="1800" dirty="0">
                <a:solidFill>
                  <a:schemeClr val="tx1"/>
                </a:solidFill>
              </a:rPr>
              <a:t>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8DD0ED2-E3FD-12E9-8B54-E424EF7B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52636"/>
            <a:ext cx="7885113" cy="641350"/>
          </a:xfrm>
        </p:spPr>
        <p:txBody>
          <a:bodyPr/>
          <a:lstStyle/>
          <a:p>
            <a:r>
              <a:rPr lang="en-US" altLang="ko-KR" dirty="0"/>
              <a:t>Cluster Image </a:t>
            </a:r>
            <a:r>
              <a:rPr lang="ko-KR" altLang="en-US" dirty="0"/>
              <a:t>생성 </a:t>
            </a:r>
            <a:r>
              <a:rPr lang="en-US" altLang="ko-KR" dirty="0">
                <a:latin typeface="+mn-ea"/>
                <a:ea typeface="+mn-ea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오브젝트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1A8F5B-9466-068E-C894-9EBCBC12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27" y="3505485"/>
            <a:ext cx="2929418" cy="1977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9431DD-BC5B-3521-DFE7-BAD3EACF3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17" y="3390212"/>
            <a:ext cx="3123709" cy="2092753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0B6E405-5E4A-CE6B-E341-1A07EE494876}"/>
              </a:ext>
            </a:extLst>
          </p:cNvPr>
          <p:cNvSpPr/>
          <p:nvPr/>
        </p:nvSpPr>
        <p:spPr bwMode="auto">
          <a:xfrm>
            <a:off x="3057017" y="5778654"/>
            <a:ext cx="654958" cy="335979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6F456D-9726-D6D7-D3D5-6D93F865B880}"/>
              </a:ext>
            </a:extLst>
          </p:cNvPr>
          <p:cNvGrpSpPr/>
          <p:nvPr/>
        </p:nvGrpSpPr>
        <p:grpSpPr>
          <a:xfrm>
            <a:off x="6531337" y="951867"/>
            <a:ext cx="2124236" cy="1828751"/>
            <a:chOff x="2807804" y="4875584"/>
            <a:chExt cx="2124236" cy="182875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7804" y="4875584"/>
              <a:ext cx="2124236" cy="182875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18254BF-279A-DF3C-6DD4-90CE70EEB53F}"/>
                </a:ext>
              </a:extLst>
            </p:cNvPr>
            <p:cNvSpPr/>
            <p:nvPr/>
          </p:nvSpPr>
          <p:spPr bwMode="auto">
            <a:xfrm>
              <a:off x="3318307" y="6074873"/>
              <a:ext cx="893653" cy="626586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BE80B1-A81E-4E01-2358-D8379E8BA841}"/>
                </a:ext>
              </a:extLst>
            </p:cNvPr>
            <p:cNvSpPr/>
            <p:nvPr/>
          </p:nvSpPr>
          <p:spPr bwMode="auto">
            <a:xfrm>
              <a:off x="3010145" y="5070805"/>
              <a:ext cx="1128882" cy="1004068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C582C43-E5F5-ED9B-FE3B-3129545DB10B}"/>
                </a:ext>
              </a:extLst>
            </p:cNvPr>
            <p:cNvSpPr/>
            <p:nvPr/>
          </p:nvSpPr>
          <p:spPr bwMode="auto">
            <a:xfrm>
              <a:off x="2843808" y="4881110"/>
              <a:ext cx="2016224" cy="189695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FAB73C6-342A-CAE3-ED9C-9E782F9A0C53}"/>
              </a:ext>
            </a:extLst>
          </p:cNvPr>
          <p:cNvSpPr/>
          <p:nvPr/>
        </p:nvSpPr>
        <p:spPr bwMode="auto">
          <a:xfrm>
            <a:off x="5564399" y="5778654"/>
            <a:ext cx="654958" cy="335979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5480E1-EE62-F63D-19E3-51745C216DBD}"/>
              </a:ext>
            </a:extLst>
          </p:cNvPr>
          <p:cNvGrpSpPr/>
          <p:nvPr/>
        </p:nvGrpSpPr>
        <p:grpSpPr>
          <a:xfrm>
            <a:off x="182151" y="1209302"/>
            <a:ext cx="2198577" cy="1415146"/>
            <a:chOff x="220559" y="1593710"/>
            <a:chExt cx="1886283" cy="12141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B50CC7-96B8-5502-4A75-607FC3E4C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5080" r="35259" b="50096"/>
            <a:stretch/>
          </p:blipFill>
          <p:spPr>
            <a:xfrm>
              <a:off x="220559" y="1593710"/>
              <a:ext cx="931061" cy="121413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D945AAB-B1C3-90ED-009C-D99000025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825" r="3226" b="50096"/>
            <a:stretch/>
          </p:blipFill>
          <p:spPr>
            <a:xfrm>
              <a:off x="1148030" y="1593710"/>
              <a:ext cx="958812" cy="1214134"/>
            </a:xfrm>
            <a:prstGeom prst="rect">
              <a:avLst/>
            </a:prstGeom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80C5F9-20C6-C300-BE52-7FF98E74C608}"/>
              </a:ext>
            </a:extLst>
          </p:cNvPr>
          <p:cNvCxnSpPr>
            <a:cxnSpLocks/>
            <a:stCxn id="41" idx="1"/>
            <a:endCxn id="15" idx="0"/>
          </p:cNvCxnSpPr>
          <p:nvPr/>
        </p:nvCxnSpPr>
        <p:spPr bwMode="auto">
          <a:xfrm flipH="1">
            <a:off x="1627436" y="2464449"/>
            <a:ext cx="5414404" cy="10410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E00C477-627B-2F9D-66E3-1A37E83D4BE5}"/>
              </a:ext>
            </a:extLst>
          </p:cNvPr>
          <p:cNvCxnSpPr>
            <a:cxnSpLocks/>
          </p:cNvCxnSpPr>
          <p:nvPr/>
        </p:nvCxnSpPr>
        <p:spPr bwMode="auto">
          <a:xfrm>
            <a:off x="8172400" y="1188791"/>
            <a:ext cx="180020" cy="20601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629C73-92D3-E46F-DE06-D09190FA14AF}"/>
              </a:ext>
            </a:extLst>
          </p:cNvPr>
          <p:cNvCxnSpPr>
            <a:cxnSpLocks/>
            <a:stCxn id="42" idx="1"/>
          </p:cNvCxnSpPr>
          <p:nvPr/>
        </p:nvCxnSpPr>
        <p:spPr bwMode="auto">
          <a:xfrm flipH="1">
            <a:off x="4792617" y="1649122"/>
            <a:ext cx="1941061" cy="174109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C6A3BC-0BF2-D98A-C6D6-6FE57042B0A1}"/>
              </a:ext>
            </a:extLst>
          </p:cNvPr>
          <p:cNvSpPr txBox="1"/>
          <p:nvPr/>
        </p:nvSpPr>
        <p:spPr>
          <a:xfrm>
            <a:off x="2505400" y="1542233"/>
            <a:ext cx="3347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파싱 한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</a:rPr>
              <a:t>json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과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 .jpg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파일로 건물 오브젝트 생성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337AE-DF3D-68DB-BC99-973B7AD60C75}"/>
              </a:ext>
            </a:extLst>
          </p:cNvPr>
          <p:cNvSpPr txBox="1"/>
          <p:nvPr/>
        </p:nvSpPr>
        <p:spPr>
          <a:xfrm>
            <a:off x="370756" y="1246544"/>
            <a:ext cx="2131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E3E90"/>
                </a:solidFill>
              </a:rPr>
              <a:t>json</a:t>
            </a:r>
            <a:r>
              <a:rPr lang="en-US" altLang="ko-KR" dirty="0">
                <a:solidFill>
                  <a:srgbClr val="0E3E90"/>
                </a:solidFill>
              </a:rPr>
              <a:t>	    jpg</a:t>
            </a:r>
            <a:endParaRPr lang="ko-KR" altLang="en-US" dirty="0">
              <a:solidFill>
                <a:srgbClr val="0E3E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5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7F7F7F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Times New Roman"/>
        <a:ea typeface="HY헤드라인M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클립과 메모지">
  <a:themeElements>
    <a:clrScheme name="">
      <a:dk1>
        <a:srgbClr val="5F5F5F"/>
      </a:dk1>
      <a:lt1>
        <a:srgbClr val="FFFFFF"/>
      </a:lt1>
      <a:dk2>
        <a:srgbClr val="CC6600"/>
      </a:dk2>
      <a:lt2>
        <a:srgbClr val="808080"/>
      </a:lt2>
      <a:accent1>
        <a:srgbClr val="FFC583"/>
      </a:accent1>
      <a:accent2>
        <a:srgbClr val="A0CA68"/>
      </a:accent2>
      <a:accent3>
        <a:srgbClr val="FFFFFF"/>
      </a:accent3>
      <a:accent4>
        <a:srgbClr val="505050"/>
      </a:accent4>
      <a:accent5>
        <a:srgbClr val="FFDFC1"/>
      </a:accent5>
      <a:accent6>
        <a:srgbClr val="91B75E"/>
      </a:accent6>
      <a:hlink>
        <a:srgbClr val="996600"/>
      </a:hlink>
      <a:folHlink>
        <a:srgbClr val="CCCC99"/>
      </a:folHlink>
    </a:clrScheme>
    <a:fontScheme name="클립과 메모지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클립과 메모지 1">
        <a:dk1>
          <a:srgbClr val="000000"/>
        </a:dk1>
        <a:lt1>
          <a:srgbClr val="FFFFFF"/>
        </a:lt1>
        <a:dk2>
          <a:srgbClr val="CC6600"/>
        </a:dk2>
        <a:lt2>
          <a:srgbClr val="B2B2B2"/>
        </a:lt2>
        <a:accent1>
          <a:srgbClr val="FFC583"/>
        </a:accent1>
        <a:accent2>
          <a:srgbClr val="E18851"/>
        </a:accent2>
        <a:accent3>
          <a:srgbClr val="FFFFFF"/>
        </a:accent3>
        <a:accent4>
          <a:srgbClr val="000000"/>
        </a:accent4>
        <a:accent5>
          <a:srgbClr val="FFDFC1"/>
        </a:accent5>
        <a:accent6>
          <a:srgbClr val="CC7B49"/>
        </a:accent6>
        <a:hlink>
          <a:srgbClr val="B4565F"/>
        </a:hlink>
        <a:folHlink>
          <a:srgbClr val="C0BBA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클립과 메모지 2">
        <a:dk1>
          <a:srgbClr val="000000"/>
        </a:dk1>
        <a:lt1>
          <a:srgbClr val="FFFFFF"/>
        </a:lt1>
        <a:dk2>
          <a:srgbClr val="CCECFF"/>
        </a:dk2>
        <a:lt2>
          <a:srgbClr val="777777"/>
        </a:lt2>
        <a:accent1>
          <a:srgbClr val="6C9ED4"/>
        </a:accent1>
        <a:accent2>
          <a:srgbClr val="B3E84A"/>
        </a:accent2>
        <a:accent3>
          <a:srgbClr val="FFFFFF"/>
        </a:accent3>
        <a:accent4>
          <a:srgbClr val="000000"/>
        </a:accent4>
        <a:accent5>
          <a:srgbClr val="BACCE6"/>
        </a:accent5>
        <a:accent6>
          <a:srgbClr val="A2D242"/>
        </a:accent6>
        <a:hlink>
          <a:srgbClr val="2FC0BD"/>
        </a:hlink>
        <a:folHlink>
          <a:srgbClr val="B5BF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클립과 메모지 3">
        <a:dk1>
          <a:srgbClr val="000000"/>
        </a:dk1>
        <a:lt1>
          <a:srgbClr val="FFFFFF"/>
        </a:lt1>
        <a:dk2>
          <a:srgbClr val="333300"/>
        </a:dk2>
        <a:lt2>
          <a:srgbClr val="C0C0C0"/>
        </a:lt2>
        <a:accent1>
          <a:srgbClr val="BAE49E"/>
        </a:accent1>
        <a:accent2>
          <a:srgbClr val="7EAF3D"/>
        </a:accent2>
        <a:accent3>
          <a:srgbClr val="FFFFFF"/>
        </a:accent3>
        <a:accent4>
          <a:srgbClr val="000000"/>
        </a:accent4>
        <a:accent5>
          <a:srgbClr val="D9EFCC"/>
        </a:accent5>
        <a:accent6>
          <a:srgbClr val="729E36"/>
        </a:accent6>
        <a:hlink>
          <a:srgbClr val="0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클립과 메모지 4">
        <a:dk1>
          <a:srgbClr val="000000"/>
        </a:dk1>
        <a:lt1>
          <a:srgbClr val="FFFFFF"/>
        </a:lt1>
        <a:dk2>
          <a:srgbClr val="601E0C"/>
        </a:dk2>
        <a:lt2>
          <a:srgbClr val="969696"/>
        </a:lt2>
        <a:accent1>
          <a:srgbClr val="D2B08E"/>
        </a:accent1>
        <a:accent2>
          <a:srgbClr val="C57371"/>
        </a:accent2>
        <a:accent3>
          <a:srgbClr val="FFFFFF"/>
        </a:accent3>
        <a:accent4>
          <a:srgbClr val="000000"/>
        </a:accent4>
        <a:accent5>
          <a:srgbClr val="E5D4C6"/>
        </a:accent5>
        <a:accent6>
          <a:srgbClr val="B26866"/>
        </a:accent6>
        <a:hlink>
          <a:srgbClr val="A54B4B"/>
        </a:hlink>
        <a:folHlink>
          <a:srgbClr val="C1AE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클립과 메모지 5">
        <a:dk1>
          <a:srgbClr val="000000"/>
        </a:dk1>
        <a:lt1>
          <a:srgbClr val="FFFFFF"/>
        </a:lt1>
        <a:dk2>
          <a:srgbClr val="9E4F00"/>
        </a:dk2>
        <a:lt2>
          <a:srgbClr val="A5A680"/>
        </a:lt2>
        <a:accent1>
          <a:srgbClr val="FAD16A"/>
        </a:accent1>
        <a:accent2>
          <a:srgbClr val="D1BB4D"/>
        </a:accent2>
        <a:accent3>
          <a:srgbClr val="FFFFFF"/>
        </a:accent3>
        <a:accent4>
          <a:srgbClr val="000000"/>
        </a:accent4>
        <a:accent5>
          <a:srgbClr val="FCE5B9"/>
        </a:accent5>
        <a:accent6>
          <a:srgbClr val="BDA945"/>
        </a:accent6>
        <a:hlink>
          <a:srgbClr val="929C30"/>
        </a:hlink>
        <a:folHlink>
          <a:srgbClr val="C3C2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클립과 메모지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0C0C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6B6B6B"/>
        </a:accent6>
        <a:hlink>
          <a:srgbClr val="96969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E66C5965DFF0648AE3CB54F3B42D965" ma:contentTypeVersion="0" ma:contentTypeDescription="새 문서를 만듭니다." ma:contentTypeScope="" ma:versionID="2ccf2f270640dc721a9b2b3c6c55bce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b99516b22e8358d07f3132a7042e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2EAF64-2674-425A-8837-CE436FDCA3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1BFDED-0999-4C3A-BE3D-2C32E0FF632E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9A2E1BF-5ED4-439D-9C4A-141EE268DE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204735</TotalTime>
  <Words>470</Words>
  <Application>Microsoft Office PowerPoint</Application>
  <PresentationFormat>화면 슬라이드 쇼(4:3)</PresentationFormat>
  <Paragraphs>165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HY신명조</vt:lpstr>
      <vt:lpstr>HY헤드라인M</vt:lpstr>
      <vt:lpstr>굴림</vt:lpstr>
      <vt:lpstr>함초롬바탕</vt:lpstr>
      <vt:lpstr>Arial</vt:lpstr>
      <vt:lpstr>Times New Roman</vt:lpstr>
      <vt:lpstr>Wingdings</vt:lpstr>
      <vt:lpstr>Wingdings 2</vt:lpstr>
      <vt:lpstr>1_디자인 사용자 지정</vt:lpstr>
      <vt:lpstr>클립과 메모지</vt:lpstr>
      <vt:lpstr>2022 하계 연구연수생 발표</vt:lpstr>
      <vt:lpstr>목차</vt:lpstr>
      <vt:lpstr>목차</vt:lpstr>
      <vt:lpstr>VR, AR, MR 정의와 비교</vt:lpstr>
      <vt:lpstr>디바이스 현황 조사</vt:lpstr>
      <vt:lpstr>산업별 활용 사례</vt:lpstr>
      <vt:lpstr>Cluster Image 생성</vt:lpstr>
      <vt:lpstr>Cluster Image 생성 – Json 파싱</vt:lpstr>
      <vt:lpstr>Cluster Image 생성 – 오브젝트 생성</vt:lpstr>
      <vt:lpstr>Cluster Image 생성 – 카메라 조정</vt:lpstr>
      <vt:lpstr>Cluster Image 생성 - 결과</vt:lpstr>
      <vt:lpstr>Cluster Image 생성 - 이슈사항</vt:lpstr>
      <vt:lpstr>오브젝트 색과 투명도 변경</vt:lpstr>
      <vt:lpstr>기타 프로젝트</vt:lpstr>
    </vt:vector>
  </TitlesOfParts>
  <Company>한국표준과학연구원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광기술표준 확립 및 유지향상  중과제 공개평가</dc:title>
  <dc:creator>장진아</dc:creator>
  <cp:lastModifiedBy>USER</cp:lastModifiedBy>
  <cp:revision>1708</cp:revision>
  <cp:lastPrinted>2012-09-09T16:30:55Z</cp:lastPrinted>
  <dcterms:created xsi:type="dcterms:W3CDTF">2004-11-12T02:16:19Z</dcterms:created>
  <dcterms:modified xsi:type="dcterms:W3CDTF">2022-08-29T00:56:58Z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0x0101006E66C5965DFF0648AE3CB54F3B42D965</vt:lpwstr>
  </property>
</Properties>
</file>